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24" r:id="rId2"/>
    <p:sldId id="376" r:id="rId3"/>
    <p:sldId id="399" r:id="rId4"/>
    <p:sldId id="400" r:id="rId5"/>
    <p:sldId id="401" r:id="rId6"/>
    <p:sldId id="353" r:id="rId7"/>
    <p:sldId id="336" r:id="rId8"/>
    <p:sldId id="379" r:id="rId9"/>
    <p:sldId id="402" r:id="rId10"/>
    <p:sldId id="378" r:id="rId11"/>
    <p:sldId id="393" r:id="rId12"/>
    <p:sldId id="394" r:id="rId13"/>
    <p:sldId id="395" r:id="rId14"/>
    <p:sldId id="274" r:id="rId15"/>
    <p:sldId id="362" r:id="rId16"/>
    <p:sldId id="360" r:id="rId17"/>
    <p:sldId id="361" r:id="rId18"/>
    <p:sldId id="381" r:id="rId19"/>
    <p:sldId id="352" r:id="rId20"/>
    <p:sldId id="365" r:id="rId21"/>
    <p:sldId id="364" r:id="rId22"/>
    <p:sldId id="339" r:id="rId23"/>
    <p:sldId id="372" r:id="rId24"/>
    <p:sldId id="371" r:id="rId25"/>
    <p:sldId id="374" r:id="rId26"/>
    <p:sldId id="375" r:id="rId27"/>
    <p:sldId id="269" r:id="rId28"/>
    <p:sldId id="384" r:id="rId29"/>
    <p:sldId id="385" r:id="rId30"/>
    <p:sldId id="388" r:id="rId31"/>
    <p:sldId id="273" r:id="rId32"/>
    <p:sldId id="279" r:id="rId33"/>
    <p:sldId id="280" r:id="rId34"/>
    <p:sldId id="366" r:id="rId35"/>
    <p:sldId id="284" r:id="rId36"/>
    <p:sldId id="367" r:id="rId37"/>
    <p:sldId id="368" r:id="rId38"/>
    <p:sldId id="386" r:id="rId39"/>
    <p:sldId id="369" r:id="rId40"/>
    <p:sldId id="403" r:id="rId41"/>
    <p:sldId id="404" r:id="rId42"/>
    <p:sldId id="389" r:id="rId43"/>
    <p:sldId id="382" r:id="rId44"/>
    <p:sldId id="39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7ED"/>
    <a:srgbClr val="1B0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45" autoAdjust="0"/>
  </p:normalViewPr>
  <p:slideViewPr>
    <p:cSldViewPr>
      <p:cViewPr varScale="1">
        <p:scale>
          <a:sx n="99" d="100"/>
          <a:sy n="99" d="100"/>
        </p:scale>
        <p:origin x="17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02A6C0-C72B-42D9-8F6C-D69A9FC29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84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r>
              <a:rPr lang="en-US" smtClean="0"/>
              <a:t>Temperature is based on enzyme reactions</a:t>
            </a:r>
          </a:p>
          <a:p>
            <a:pPr>
              <a:buFontTx/>
              <a:buChar char="-"/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45608C-612D-42FF-97D6-341281B23F35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2836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- The best models today are small in extent and use species with lots of data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619A0D-2926-47DC-ABC6-0783AC4F5FB1}" type="slidenum">
              <a:rPr lang="en-US" smtClean="0"/>
              <a:pPr eaLnBrk="1" hangingPunct="1"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949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</a:t>
            </a:r>
            <a:r>
              <a:rPr lang="en-US" baseline="0" dirty="0" smtClean="0"/>
              <a:t> larch in the Northeastern area of the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64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Uses MaxEnt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4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Distribution of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Larix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occidentalis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(green) in western North America and points used in the random sample.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2D slice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through the predictor space;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Larix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was present at solid points (black), absent at + (red).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Response surface from two-predictor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GAM; gradient from black to green indicates likelihood of occurrence, with the greenest shade indicating the most favorable habitat.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Response surface from two-predictor NPMR model.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Estimated probability of occurrence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occidentalis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superimposed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distribution map (black lines show range; gray lines are state boundaries). Deeper green indicates a higher probability of occurrence.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Blue ellipses indicate areas where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occidentalis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 absent but potentially present, based on recent climate.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- Julia showed temp and percip as axis for LTER sites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321E38-43C1-4747-96D0-2AA684C3D30B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03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AIC was not initially used because there was no analytic solution for Likelihood.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58AE19-C043-47B7-B8FC-7CD0D0BC471E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smtClean="0"/>
              <a:t>Buckthorn species were merged for this and similar analyses because comfort level was identified to the genus level only.  </a:t>
            </a:r>
          </a:p>
        </p:txBody>
      </p:sp>
    </p:spTree>
    <p:extLst>
      <p:ext uri="{BB962C8B-B14F-4D97-AF65-F5344CB8AC3E}">
        <p14:creationId xmlns:p14="http://schemas.microsoft.com/office/powerpoint/2010/main" val="371325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What do they mean?</a:t>
            </a:r>
          </a:p>
          <a:p>
            <a:r>
              <a:rPr lang="en-US" smtClean="0"/>
              <a:t>We did not find the species there at some point in time</a:t>
            </a:r>
          </a:p>
          <a:p>
            <a:pPr lvl="1"/>
            <a:r>
              <a:rPr lang="en-US" smtClean="0"/>
              <a:t>Was it there before?</a:t>
            </a:r>
          </a:p>
          <a:p>
            <a:pPr lvl="1"/>
            <a:r>
              <a:rPr lang="en-US" smtClean="0"/>
              <a:t>Was it removed?</a:t>
            </a:r>
          </a:p>
          <a:p>
            <a:pPr lvl="1"/>
            <a:r>
              <a:rPr lang="en-US" smtClean="0"/>
              <a:t>Has it been able to get there?</a:t>
            </a:r>
          </a:p>
          <a:p>
            <a:pPr lvl="1"/>
            <a:r>
              <a:rPr lang="en-US" smtClean="0"/>
              <a:t>We should plant it and see what happens!</a:t>
            </a:r>
          </a:p>
          <a:p>
            <a:r>
              <a:rPr lang="en-US" smtClean="0"/>
              <a:t>Pseudo-random points?</a:t>
            </a:r>
          </a:p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B10C85-5406-42BA-A6E1-0B6992CACD6C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121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Ran tamarix model with Maxent</a:t>
            </a:r>
          </a:p>
          <a:p>
            <a:r>
              <a:rPr lang="en-US" smtClean="0"/>
              <a:t>Regularization parameter to improve over fitting</a:t>
            </a:r>
          </a:p>
          <a:p>
            <a:r>
              <a:rPr lang="en-US" smtClean="0"/>
              <a:t>Challenges with current approaches are predicting outside the same area, models are not well behaved outside the sampled environmental space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380D39-D7F6-45C4-90E4-3D8B3ABFDCF6}" type="slidenum">
              <a:rPr lang="en-US" smtClean="0"/>
              <a:pPr eaLnBrk="1" hangingPunct="1"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747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Are we modeling the species or the incidence of the species and birders?</a:t>
            </a:r>
          </a:p>
          <a:p>
            <a:r>
              <a:rPr lang="en-US" smtClean="0"/>
              <a:t>Define realized niche and fundamental niche</a:t>
            </a:r>
          </a:p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329FD7-132E-44B1-AC6F-0C59A9B632CD}" type="slidenum">
              <a:rPr lang="en-US" smtClean="0"/>
              <a:pPr eaLnBrk="1" hangingPunct="1"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670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7BDF9-2706-42AF-8C0B-A1A69817B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829DA-E421-4420-AA9F-CEB121AE3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0"/>
            <a:ext cx="19812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0"/>
            <a:ext cx="57912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EDA1-8247-4C42-9CCB-64A94C1DE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33A3-9AA8-45D1-8B87-F05F023D6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5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DF831-A849-44F4-8F98-27F2B5595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2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3886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219200"/>
            <a:ext cx="3886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BCE34-9FDC-4BA9-9E65-330B6EAA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9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78BA1-5AC2-4DB2-BAC5-799E1BF83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4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AC22-71CA-4B37-88CD-B2D134963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9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AD62D-BBF1-45FB-B7ED-A5B6CFEE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51309-CAB3-42F6-B509-BD942AD7C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6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A6D6-BD03-4AE7-A40C-60B10EDC2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6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jan.ucc.nau.edu/~rcb7/namNm15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19200"/>
            <a:ext cx="792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8400"/>
            <a:ext cx="312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63BFC4-C285-4FBA-8AC9-F6C568D0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stckchrt1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 descr="macau-stone-ma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008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img15walker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namNm15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2325"/>
            <a:ext cx="990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1" descr="piri.jp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636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3" descr="ancient-greece-map-7614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4xtmzho" TargetMode="External"/><Relationship Id="rId2" Type="http://schemas.openxmlformats.org/officeDocument/2006/relationships/hyperlink" Target="http://tinyurl.com/6krght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oregonocean.info/index.php?option=com_content&amp;view=article&amp;id=480:stac-review-of-oregon-marine-planning-data&amp;catid=15:stay-up-to-date-on-ocean-alternative-energy&amp;Itemid=12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Habitat Suitability Models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999931" y="1066800"/>
            <a:ext cx="7924800" cy="4953000"/>
          </a:xfrm>
        </p:spPr>
        <p:txBody>
          <a:bodyPr/>
          <a:lstStyle/>
          <a:p>
            <a:r>
              <a:rPr lang="en-US" sz="2800" dirty="0" smtClean="0"/>
              <a:t>Goal: find the suitable habitat for a species</a:t>
            </a:r>
          </a:p>
          <a:p>
            <a:r>
              <a:rPr lang="en-US" sz="2800" dirty="0" smtClean="0"/>
              <a:t>Also called “Species Distribution Models”</a:t>
            </a:r>
          </a:p>
          <a:p>
            <a:pPr marL="342900" lvl="1" indent="-342900">
              <a:buFontTx/>
              <a:buChar char="•"/>
            </a:pPr>
            <a:r>
              <a:rPr lang="en-US" dirty="0"/>
              <a:t>Ecological Niche Modeling (ENM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2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5889625" y="6488113"/>
            <a:ext cx="325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Tree Sparrow, Herts Bird Club</a:t>
            </a: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5176838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990600" y="6149975"/>
            <a:ext cx="2236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Tamarisk, NIISS.org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HSM Issues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3051055"/>
            <a:ext cx="5713396" cy="3806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52125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North Island, Seychelles </a:t>
            </a:r>
            <a:r>
              <a:rPr lang="en-US" sz="1200" i="1" cap="all" dirty="0">
                <a:solidFill>
                  <a:schemeClr val="bg1"/>
                </a:solidFill>
              </a:rPr>
              <a:t>PHOTO: AUSTEN JOHNSTON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14400"/>
            <a:ext cx="457200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33600" y="1371600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Human-Modified</a:t>
            </a:r>
          </a:p>
          <a:p>
            <a:pPr algn="r"/>
            <a:r>
              <a:rPr lang="en-US" sz="2400" dirty="0" smtClean="0"/>
              <a:t>Environments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5867400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Isolated </a:t>
            </a:r>
          </a:p>
          <a:p>
            <a:r>
              <a:rPr lang="en-US" sz="2400" dirty="0" smtClean="0"/>
              <a:t>Areas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077200" y="8382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clizen.org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Methods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BioClim</a:t>
            </a:r>
          </a:p>
          <a:p>
            <a:r>
              <a:rPr lang="en-US" smtClean="0"/>
              <a:t>BioMapper</a:t>
            </a:r>
          </a:p>
          <a:p>
            <a:r>
              <a:rPr lang="en-US" smtClean="0"/>
              <a:t>Genetic Algorithm for Rule Set Production (GARP)</a:t>
            </a:r>
          </a:p>
          <a:p>
            <a:r>
              <a:rPr lang="en-US" smtClean="0"/>
              <a:t>Generalized Linear Models (GLM)</a:t>
            </a:r>
          </a:p>
          <a:p>
            <a:r>
              <a:rPr lang="en-US" smtClean="0"/>
              <a:t>Generalized Additive Models (GAMs)</a:t>
            </a:r>
          </a:p>
          <a:p>
            <a:r>
              <a:rPr lang="en-US" smtClean="0"/>
              <a:t>Kernel Methods</a:t>
            </a:r>
          </a:p>
          <a:p>
            <a:r>
              <a:rPr lang="en-US" smtClean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0044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/>
              <a:t>Methods</a:t>
            </a:r>
            <a:endParaRPr lang="en-US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Multivariate adaptive regression splines (MARS)</a:t>
            </a:r>
          </a:p>
          <a:p>
            <a:r>
              <a:rPr lang="en-US" dirty="0" smtClean="0"/>
              <a:t>MaxEnt – piece-wise regression with Maximum Entropy optimization</a:t>
            </a:r>
          </a:p>
          <a:p>
            <a:r>
              <a:rPr lang="en-US" dirty="0" smtClean="0"/>
              <a:t>Hyper-Envelope Modeling Interface (HEMI 2), Bezier curves</a:t>
            </a:r>
          </a:p>
          <a:p>
            <a:r>
              <a:rPr lang="en-US" dirty="0" smtClean="0"/>
              <a:t>Non-Parametric Multiplicative Regression (NPMR)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86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 Methods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Regression Trees</a:t>
            </a:r>
          </a:p>
          <a:p>
            <a:r>
              <a:rPr lang="en-US" smtClean="0"/>
              <a:t>Boosted Regression Trees</a:t>
            </a:r>
          </a:p>
          <a:p>
            <a:r>
              <a:rPr lang="en-US" smtClean="0"/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14246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900113"/>
            <a:ext cx="9144000" cy="5957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/>
          </a:p>
        </p:txBody>
      </p:sp>
      <p:sp>
        <p:nvSpPr>
          <p:cNvPr id="1024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Overall Approaches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0163" y="1685925"/>
            <a:ext cx="1700212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Occurrences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7963" y="1709738"/>
            <a:ext cx="1809750" cy="77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“Greenhouse” experiments</a:t>
            </a:r>
          </a:p>
        </p:txBody>
      </p: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971550" y="1171575"/>
            <a:ext cx="241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Occurrence/Presence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6824663" y="12382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Mechanistic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4763" y="4443413"/>
            <a:ext cx="1943100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Predictor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Layers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0163" y="3657600"/>
            <a:ext cx="1671637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38925" y="3638550"/>
            <a:ext cx="1614488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400" y="5705475"/>
            <a:ext cx="1614488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Map</a:t>
            </a:r>
          </a:p>
        </p:txBody>
      </p:sp>
      <p:cxnSp>
        <p:nvCxnSpPr>
          <p:cNvPr id="18" name="Elbow Connector 17"/>
          <p:cNvCxnSpPr>
            <a:stCxn id="6" idx="2"/>
            <a:endCxn id="23" idx="0"/>
          </p:cNvCxnSpPr>
          <p:nvPr/>
        </p:nvCxnSpPr>
        <p:spPr>
          <a:xfrm rot="5400000">
            <a:off x="1911350" y="2403475"/>
            <a:ext cx="471488" cy="793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8" idx="2"/>
            <a:endCxn id="57" idx="0"/>
          </p:cNvCxnSpPr>
          <p:nvPr/>
        </p:nvCxnSpPr>
        <p:spPr>
          <a:xfrm rot="5400000">
            <a:off x="7322344" y="2612231"/>
            <a:ext cx="266700" cy="1428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00163" y="2643188"/>
            <a:ext cx="168592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Correlate</a:t>
            </a:r>
          </a:p>
        </p:txBody>
      </p:sp>
      <p:cxnSp>
        <p:nvCxnSpPr>
          <p:cNvPr id="26" name="Elbow Connector 25"/>
          <p:cNvCxnSpPr>
            <a:stCxn id="11" idx="0"/>
            <a:endCxn id="23" idx="3"/>
          </p:cNvCxnSpPr>
          <p:nvPr/>
        </p:nvCxnSpPr>
        <p:spPr>
          <a:xfrm rot="16200000" flipV="1">
            <a:off x="3114676" y="2771775"/>
            <a:ext cx="1543050" cy="1800225"/>
          </a:xfrm>
          <a:prstGeom prst="bentConnector2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3" idx="2"/>
            <a:endCxn id="12" idx="0"/>
          </p:cNvCxnSpPr>
          <p:nvPr/>
        </p:nvCxnSpPr>
        <p:spPr>
          <a:xfrm rot="5400000">
            <a:off x="1889919" y="3404394"/>
            <a:ext cx="500062" cy="635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314450" y="4557713"/>
            <a:ext cx="1614488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Generate</a:t>
            </a:r>
          </a:p>
        </p:txBody>
      </p:sp>
      <p:cxnSp>
        <p:nvCxnSpPr>
          <p:cNvPr id="37" name="Elbow Connector 36"/>
          <p:cNvCxnSpPr>
            <a:stCxn id="12" idx="2"/>
            <a:endCxn id="36" idx="0"/>
          </p:cNvCxnSpPr>
          <p:nvPr/>
        </p:nvCxnSpPr>
        <p:spPr>
          <a:xfrm rot="5400000">
            <a:off x="1958182" y="4379119"/>
            <a:ext cx="342900" cy="1428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1" idx="1"/>
            <a:endCxn id="36" idx="3"/>
          </p:cNvCxnSpPr>
          <p:nvPr/>
        </p:nvCxnSpPr>
        <p:spPr>
          <a:xfrm rot="10800000">
            <a:off x="2928938" y="4800600"/>
            <a:ext cx="885825" cy="1428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6624638" y="2752725"/>
            <a:ext cx="164782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Design</a:t>
            </a:r>
          </a:p>
        </p:txBody>
      </p:sp>
      <p:cxnSp>
        <p:nvCxnSpPr>
          <p:cNvPr id="62" name="Elbow Connector 61"/>
          <p:cNvCxnSpPr>
            <a:stCxn id="57" idx="2"/>
            <a:endCxn id="13" idx="0"/>
          </p:cNvCxnSpPr>
          <p:nvPr/>
        </p:nvCxnSpPr>
        <p:spPr>
          <a:xfrm rot="5400000">
            <a:off x="7262019" y="3452019"/>
            <a:ext cx="371475" cy="158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13" idx="2"/>
            <a:endCxn id="68" idx="0"/>
          </p:cNvCxnSpPr>
          <p:nvPr/>
        </p:nvCxnSpPr>
        <p:spPr>
          <a:xfrm rot="16200000" flipH="1">
            <a:off x="7273132" y="4369594"/>
            <a:ext cx="357187" cy="9525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6643688" y="4552950"/>
            <a:ext cx="1624012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Generate</a:t>
            </a:r>
          </a:p>
        </p:txBody>
      </p:sp>
      <p:cxnSp>
        <p:nvCxnSpPr>
          <p:cNvPr id="71" name="Elbow Connector 70"/>
          <p:cNvCxnSpPr>
            <a:stCxn id="36" idx="2"/>
            <a:endCxn id="14" idx="1"/>
          </p:cNvCxnSpPr>
          <p:nvPr/>
        </p:nvCxnSpPr>
        <p:spPr>
          <a:xfrm rot="16200000" flipH="1">
            <a:off x="2572544" y="4593432"/>
            <a:ext cx="939800" cy="1839912"/>
          </a:xfrm>
          <a:prstGeom prst="bentConnector2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68" idx="2"/>
            <a:endCxn id="14" idx="3"/>
          </p:cNvCxnSpPr>
          <p:nvPr/>
        </p:nvCxnSpPr>
        <p:spPr>
          <a:xfrm rot="5400000">
            <a:off x="6043613" y="4572000"/>
            <a:ext cx="946150" cy="1879600"/>
          </a:xfrm>
          <a:prstGeom prst="bentConnector2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11" idx="3"/>
            <a:endCxn id="68" idx="1"/>
          </p:cNvCxnSpPr>
          <p:nvPr/>
        </p:nvCxnSpPr>
        <p:spPr>
          <a:xfrm flipV="1">
            <a:off x="5757863" y="4795838"/>
            <a:ext cx="885825" cy="1905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Temperature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876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10425" y="3533775"/>
            <a:ext cx="2228850" cy="34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3986" y="1981200"/>
            <a:ext cx="748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 </a:t>
            </a:r>
          </a:p>
          <a:p>
            <a:pPr algn="ctr"/>
            <a:r>
              <a:rPr lang="en-US" dirty="0" smtClean="0"/>
              <a:t>Temp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31926" y="4876800"/>
            <a:ext cx="748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</a:t>
            </a:r>
          </a:p>
          <a:p>
            <a:pPr algn="ctr"/>
            <a:r>
              <a:rPr lang="en-US" dirty="0" smtClean="0"/>
              <a:t>Temp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Doug-Fir vs. 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6346371" cy="4442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20847" y="3384354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5562600"/>
            <a:ext cx="47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Annual Temperature in degrees C * 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6498193"/>
            <a:ext cx="768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62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Doug-Fir vs. Precipitation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8864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10425" y="3533775"/>
            <a:ext cx="222885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9133" y="198120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</a:t>
            </a:r>
          </a:p>
          <a:p>
            <a:pPr algn="ctr"/>
            <a:r>
              <a:rPr lang="en-US" dirty="0" err="1" smtClean="0"/>
              <a:t>Precip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7073" y="487680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 </a:t>
            </a:r>
          </a:p>
          <a:p>
            <a:pPr algn="ctr"/>
            <a:r>
              <a:rPr lang="en-US" dirty="0" err="1" smtClean="0"/>
              <a:t>Precip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6477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Precipitation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59436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Precipitation in Millimeters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20849" y="346725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6498193"/>
            <a:ext cx="768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94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0" y="6318250"/>
            <a:ext cx="863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Adapted from Richard Pearson, Center for Biodiversity and Conservation at the American Museum of Natural History</a:t>
            </a:r>
          </a:p>
        </p:txBody>
      </p:sp>
      <p:pic>
        <p:nvPicPr>
          <p:cNvPr id="23556" name="Picture 2" descr="C:\Documents and Settings\Administrator\Desktop\NicheSp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58763"/>
            <a:ext cx="635952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C:\Documents and Settings\Administrator\Desktop\Lege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7150"/>
            <a:ext cx="5715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446088" y="2597150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Observed Occurrences</a:t>
            </a: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458788" y="2973388"/>
            <a:ext cx="3497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Realized </a:t>
            </a:r>
            <a:r>
              <a:rPr lang="en-US"/>
              <a:t>Niche/Distribution</a:t>
            </a:r>
            <a:endParaRPr lang="en-US" sz="1600"/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446088" y="3403600"/>
            <a:ext cx="365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Fundamental Niche/Distribution</a:t>
            </a:r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419100" y="3840163"/>
            <a:ext cx="3741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Model Fitted to Occurrences</a:t>
            </a:r>
          </a:p>
        </p:txBody>
      </p:sp>
      <p:sp>
        <p:nvSpPr>
          <p:cNvPr id="23562" name="TextBox 9"/>
          <p:cNvSpPr txBox="1">
            <a:spLocks noChangeArrowheads="1"/>
          </p:cNvSpPr>
          <p:nvPr/>
        </p:nvSpPr>
        <p:spPr bwMode="auto">
          <a:xfrm>
            <a:off x="3098800" y="0"/>
            <a:ext cx="6045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/>
              <a:t>Geographical Space</a:t>
            </a: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4352925" y="3271838"/>
            <a:ext cx="319881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/>
              <a:t>Environmental Space</a:t>
            </a:r>
          </a:p>
        </p:txBody>
      </p:sp>
    </p:spTree>
    <p:extLst>
      <p:ext uri="{BB962C8B-B14F-4D97-AF65-F5344CB8AC3E}">
        <p14:creationId xmlns:p14="http://schemas.microsoft.com/office/powerpoint/2010/main" val="27914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Are Adapted to Particular Habitats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1600"/>
            <a:ext cx="6553200" cy="3508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5493"/>
            <a:ext cx="4648200" cy="3482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648866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National Park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55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“Good” Model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" y="2133600"/>
            <a:ext cx="5676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457200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Model with Just</a:t>
            </a:r>
          </a:p>
          <a:p>
            <a:r>
              <a:rPr lang="en-US" dirty="0" smtClean="0"/>
              <a:t>Annual Precipitation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66800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“Poor” Model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7" y="2362200"/>
            <a:ext cx="547964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480060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Model with Just</a:t>
            </a:r>
          </a:p>
          <a:p>
            <a:r>
              <a:rPr lang="en-US" dirty="0" smtClean="0"/>
              <a:t>Annual Precipitation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43" y="990600"/>
            <a:ext cx="54428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900113"/>
            <a:ext cx="9144000" cy="595788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28600" y="1057276"/>
            <a:ext cx="8701087" cy="527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Process</a:t>
            </a:r>
            <a:endParaRPr lang="en-US" dirty="0"/>
          </a:p>
        </p:txBody>
      </p:sp>
      <p:graphicFrame>
        <p:nvGraphicFramePr>
          <p:cNvPr id="8" name="Group 6"/>
          <p:cNvGraphicFramePr>
            <a:graphicFrameLocks noGrp="1"/>
          </p:cNvGraphicFramePr>
          <p:nvPr/>
        </p:nvGraphicFramePr>
        <p:xfrm>
          <a:off x="4710112" y="1352543"/>
          <a:ext cx="4038600" cy="1028700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Lat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Lon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Precip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-105.504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40.35819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5.32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58.4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-107.472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40.498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6.31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47.6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228600" y="1262056"/>
            <a:ext cx="1438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/>
              <a:t>Occurrences</a:t>
            </a:r>
            <a:endParaRPr lang="en-US" sz="1600" b="1" dirty="0"/>
          </a:p>
        </p:txBody>
      </p:sp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2"/>
          <a:srcRect l="13441" t="32675" r="13379" b="32675"/>
          <a:stretch>
            <a:fillRect/>
          </a:stretch>
        </p:blipFill>
        <p:spPr bwMode="auto">
          <a:xfrm>
            <a:off x="228600" y="4691056"/>
            <a:ext cx="2590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ine 31"/>
          <p:cNvSpPr>
            <a:spLocks noChangeShapeType="1"/>
          </p:cNvSpPr>
          <p:nvPr/>
        </p:nvSpPr>
        <p:spPr bwMode="auto">
          <a:xfrm>
            <a:off x="8153400" y="2481256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819400" y="4691056"/>
            <a:ext cx="522288" cy="763588"/>
            <a:chOff x="2880" y="945"/>
            <a:chExt cx="615" cy="738"/>
          </a:xfrm>
        </p:grpSpPr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2880" y="96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928" y="945"/>
              <a:ext cx="567" cy="738"/>
              <a:chOff x="2928" y="945"/>
              <a:chExt cx="567" cy="738"/>
            </a:xfrm>
          </p:grpSpPr>
          <p:pic>
            <p:nvPicPr>
              <p:cNvPr id="15" name="Picture 35"/>
              <p:cNvPicPr>
                <a:picLocks noChangeAspect="1" noChangeArrowheads="1"/>
              </p:cNvPicPr>
              <p:nvPr/>
            </p:nvPicPr>
            <p:blipFill>
              <a:blip r:embed="rId3"/>
              <a:srcRect t="52380" r="62340"/>
              <a:stretch>
                <a:fillRect/>
              </a:stretch>
            </p:blipFill>
            <p:spPr bwMode="auto">
              <a:xfrm>
                <a:off x="2928" y="960"/>
                <a:ext cx="156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Text Box 36"/>
              <p:cNvSpPr txBox="1">
                <a:spLocks noChangeArrowheads="1"/>
              </p:cNvSpPr>
              <p:nvPr/>
            </p:nvSpPr>
            <p:spPr bwMode="auto">
              <a:xfrm>
                <a:off x="3048" y="1447"/>
                <a:ext cx="292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7" name="Text Box 37"/>
              <p:cNvSpPr txBox="1">
                <a:spLocks noChangeArrowheads="1"/>
              </p:cNvSpPr>
              <p:nvPr/>
            </p:nvSpPr>
            <p:spPr bwMode="auto">
              <a:xfrm>
                <a:off x="3053" y="945"/>
                <a:ext cx="442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latin typeface="Times New Roman" pitchFamily="18" charset="0"/>
                  </a:rPr>
                  <a:t>100</a:t>
                </a:r>
              </a:p>
            </p:txBody>
          </p:sp>
        </p:grpSp>
      </p:grpSp>
      <p:pic>
        <p:nvPicPr>
          <p:cNvPr id="18" name="Picture 38"/>
          <p:cNvPicPr>
            <a:picLocks noChangeAspect="1" noChangeArrowheads="1"/>
          </p:cNvPicPr>
          <p:nvPr/>
        </p:nvPicPr>
        <p:blipFill>
          <a:blip r:embed="rId4"/>
          <a:srcRect l="14935" t="34167" r="14873" b="33493"/>
          <a:stretch>
            <a:fillRect/>
          </a:stretch>
        </p:blipFill>
        <p:spPr bwMode="auto">
          <a:xfrm>
            <a:off x="3261360" y="2755576"/>
            <a:ext cx="228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5"/>
          <a:srcRect l="15233" t="34647" r="15053" b="34369"/>
          <a:stretch>
            <a:fillRect/>
          </a:stretch>
        </p:blipFill>
        <p:spPr bwMode="auto">
          <a:xfrm>
            <a:off x="3566160" y="3060376"/>
            <a:ext cx="23622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4785360" y="3060376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Precipitation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4404360" y="2755576"/>
            <a:ext cx="119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Temperature</a:t>
            </a:r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7091360" y="3090856"/>
            <a:ext cx="1752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Modeling</a:t>
            </a:r>
          </a:p>
          <a:p>
            <a:pPr algn="ctr"/>
            <a:r>
              <a:rPr lang="en-US"/>
              <a:t>Algorithm</a:t>
            </a:r>
          </a:p>
        </p:txBody>
      </p:sp>
      <p:sp>
        <p:nvSpPr>
          <p:cNvPr id="23" name="Line 43"/>
          <p:cNvSpPr>
            <a:spLocks noChangeShapeType="1"/>
          </p:cNvSpPr>
          <p:nvPr/>
        </p:nvSpPr>
        <p:spPr bwMode="auto">
          <a:xfrm>
            <a:off x="2667000" y="3014656"/>
            <a:ext cx="5334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 flipV="1">
            <a:off x="2814639" y="1917372"/>
            <a:ext cx="1771650" cy="457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45"/>
          <p:cNvSpPr>
            <a:spLocks noChangeShapeType="1"/>
          </p:cNvSpPr>
          <p:nvPr/>
        </p:nvSpPr>
        <p:spPr bwMode="auto">
          <a:xfrm flipV="1">
            <a:off x="6019800" y="2481256"/>
            <a:ext cx="9906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46"/>
          <p:cNvSpPr>
            <a:spLocks noChangeShapeType="1"/>
          </p:cNvSpPr>
          <p:nvPr/>
        </p:nvSpPr>
        <p:spPr bwMode="auto">
          <a:xfrm flipH="1">
            <a:off x="5181600" y="5529256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47"/>
          <p:cNvSpPr>
            <a:spLocks noChangeShapeType="1"/>
          </p:cNvSpPr>
          <p:nvPr/>
        </p:nvSpPr>
        <p:spPr bwMode="auto">
          <a:xfrm flipH="1" flipV="1">
            <a:off x="2895600" y="5529256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48"/>
          <p:cNvSpPr>
            <a:spLocks noChangeShapeType="1"/>
          </p:cNvSpPr>
          <p:nvPr/>
        </p:nvSpPr>
        <p:spPr bwMode="auto">
          <a:xfrm>
            <a:off x="4495800" y="4538656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9" name="Group 49"/>
          <p:cNvGraphicFramePr>
            <a:graphicFrameLocks noGrp="1"/>
          </p:cNvGraphicFramePr>
          <p:nvPr/>
        </p:nvGraphicFramePr>
        <p:xfrm>
          <a:off x="5872160" y="4691056"/>
          <a:ext cx="2971800" cy="15113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Variable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Coefficient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P-Value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Intercept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-1.52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0.064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Annual Precip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Annual Temp.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Line 71"/>
          <p:cNvSpPr>
            <a:spLocks noChangeShapeType="1"/>
          </p:cNvSpPr>
          <p:nvPr/>
        </p:nvSpPr>
        <p:spPr bwMode="auto">
          <a:xfrm>
            <a:off x="8382000" y="4005256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3733800" y="5300656"/>
            <a:ext cx="1371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Map </a:t>
            </a:r>
          </a:p>
          <a:p>
            <a:pPr algn="ctr"/>
            <a:r>
              <a:rPr lang="en-US"/>
              <a:t>Generation</a:t>
            </a:r>
          </a:p>
        </p:txBody>
      </p:sp>
      <p:sp>
        <p:nvSpPr>
          <p:cNvPr id="32" name="Text Box 73"/>
          <p:cNvSpPr txBox="1">
            <a:spLocks noChangeArrowheads="1"/>
          </p:cNvSpPr>
          <p:nvPr/>
        </p:nvSpPr>
        <p:spPr bwMode="auto">
          <a:xfrm>
            <a:off x="5943600" y="4386256"/>
            <a:ext cx="19527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Model Parameters</a:t>
            </a:r>
            <a:endParaRPr lang="en-US" sz="1600" b="1" dirty="0"/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3185160" y="2450776"/>
            <a:ext cx="23278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/>
              <a:t>Environmental Layers</a:t>
            </a:r>
            <a:endParaRPr lang="en-US" sz="1600" b="1" dirty="0"/>
          </a:p>
        </p:txBody>
      </p:sp>
      <p:sp>
        <p:nvSpPr>
          <p:cNvPr id="34" name="Text Box 75"/>
          <p:cNvSpPr txBox="1">
            <a:spLocks noChangeArrowheads="1"/>
          </p:cNvSpPr>
          <p:nvPr/>
        </p:nvSpPr>
        <p:spPr bwMode="auto">
          <a:xfrm>
            <a:off x="4876800" y="1033456"/>
            <a:ext cx="151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Spreadsheets</a:t>
            </a:r>
          </a:p>
        </p:txBody>
      </p:sp>
      <p:sp>
        <p:nvSpPr>
          <p:cNvPr id="35" name="Text Box 76"/>
          <p:cNvSpPr txBox="1">
            <a:spLocks noChangeArrowheads="1"/>
          </p:cNvSpPr>
          <p:nvPr/>
        </p:nvSpPr>
        <p:spPr bwMode="auto">
          <a:xfrm>
            <a:off x="228600" y="4448169"/>
            <a:ext cx="2388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/>
              <a:t>Habitat Suitability Map</a:t>
            </a:r>
            <a:endParaRPr lang="en-US" sz="1600" b="1" dirty="0"/>
          </a:p>
        </p:txBody>
      </p:sp>
      <p:pic>
        <p:nvPicPr>
          <p:cNvPr id="36" name="Picture 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566856"/>
            <a:ext cx="24384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82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Receiver operating </a:t>
            </a:r>
            <a:r>
              <a:rPr lang="en-US" dirty="0" smtClean="0"/>
              <a:t>characteristic (ROC)</a:t>
            </a:r>
          </a:p>
          <a:p>
            <a:r>
              <a:rPr lang="en-US" dirty="0" smtClean="0"/>
              <a:t>See:</a:t>
            </a:r>
          </a:p>
          <a:p>
            <a:pPr lvl="1"/>
            <a:r>
              <a:rPr lang="en-US" dirty="0" smtClean="0"/>
              <a:t>Wikipedia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68473"/>
            <a:ext cx="5029200" cy="487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1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Under the Curve (AUC)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924800" cy="1143000"/>
          </a:xfrm>
        </p:spPr>
        <p:txBody>
          <a:bodyPr/>
          <a:lstStyle/>
          <a:p>
            <a:r>
              <a:rPr lang="en-US" dirty="0" smtClean="0"/>
              <a:t>Area under an ROC</a:t>
            </a:r>
            <a:r>
              <a:rPr lang="en-US" dirty="0"/>
              <a:t> </a:t>
            </a:r>
            <a:r>
              <a:rPr lang="en-US" dirty="0" smtClean="0"/>
              <a:t>curve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03" y="2209800"/>
            <a:ext cx="5150497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19050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Popular for HSM</a:t>
            </a:r>
          </a:p>
          <a:p>
            <a:r>
              <a:rPr lang="en-US" kern="0" dirty="0" smtClean="0"/>
              <a:t>Encourages over-fitting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954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924800" cy="5638800"/>
          </a:xfrm>
        </p:spPr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Provides comparable range:</a:t>
            </a:r>
          </a:p>
          <a:p>
            <a:pPr lvl="2"/>
            <a:r>
              <a:rPr lang="en-US" smtClean="0"/>
              <a:t>0.5 </a:t>
            </a:r>
            <a:r>
              <a:rPr lang="en-US" dirty="0" smtClean="0"/>
              <a:t>– random</a:t>
            </a:r>
          </a:p>
          <a:p>
            <a:pPr lvl="2"/>
            <a:r>
              <a:rPr lang="en-US" dirty="0" smtClean="0"/>
              <a:t>1 – perfect model</a:t>
            </a:r>
          </a:p>
          <a:p>
            <a:pPr lvl="1"/>
            <a:r>
              <a:rPr lang="en-US" dirty="0" smtClean="0"/>
              <a:t>Easy to compute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Does not include number of parameters so encourages over fitting</a:t>
            </a:r>
          </a:p>
          <a:p>
            <a:pPr lvl="1"/>
            <a:r>
              <a:rPr lang="en-US" dirty="0" smtClean="0"/>
              <a:t>Increasing the study area increases the AUC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now be computed for HSMs with </a:t>
            </a:r>
            <a:r>
              <a:rPr lang="en-US" dirty="0" err="1" smtClean="0"/>
              <a:t>ENMTools</a:t>
            </a:r>
            <a:r>
              <a:rPr lang="en-US" dirty="0" smtClean="0"/>
              <a:t>, Presence/Absence library for R, or BlueSpray</a:t>
            </a:r>
          </a:p>
          <a:p>
            <a:r>
              <a:rPr lang="en-US" dirty="0" smtClean="0"/>
              <a:t>Is this the “best” measure?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98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Uncertainty in Data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66800" y="1257300"/>
            <a:ext cx="807720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293819"/>
                </a:solidFill>
              </a:rPr>
              <a:t>Experts more accurate in correctly identifying species than volunteers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88% vs. 72%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Volunteers: 28% false negative identifications and 1% false positive identifications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Experts: 12% false negative identifications and &lt;1% false positive identifications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293819"/>
                </a:solidFill>
              </a:rPr>
              <a:t>Conspicuous vs. Inconspicuous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Volunteers correctly identified “easy” species 82% of the time vs. 65% for “difficult” species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62% of false ids for GB were 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924800" cy="1371600"/>
          </a:xfrm>
        </p:spPr>
        <p:txBody>
          <a:bodyPr/>
          <a:lstStyle/>
          <a:p>
            <a:r>
              <a:rPr lang="en-US" dirty="0" smtClean="0"/>
              <a:t>Correcting for Environmental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924800" cy="4953000"/>
          </a:xfrm>
        </p:spPr>
        <p:txBody>
          <a:bodyPr/>
          <a:lstStyle/>
          <a:p>
            <a:r>
              <a:rPr lang="en-US" dirty="0" smtClean="0"/>
              <a:t>The previous examples assume a uniform distribution of environmental variation (i.e. same area for each value).</a:t>
            </a:r>
          </a:p>
          <a:p>
            <a:r>
              <a:rPr lang="en-US" dirty="0" smtClean="0"/>
              <a:t>Dividing the number of occurrences by the relative area for each environmental variable value corrects for this.</a:t>
            </a:r>
          </a:p>
        </p:txBody>
      </p:sp>
    </p:spTree>
    <p:extLst>
      <p:ext uri="{BB962C8B-B14F-4D97-AF65-F5344CB8AC3E}">
        <p14:creationId xmlns:p14="http://schemas.microsoft.com/office/powerpoint/2010/main" val="275351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Precipitation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6160537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81400" y="55626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Precipitation in Millimeters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20850" y="308625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248400"/>
            <a:ext cx="773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occurrences,</a:t>
            </a:r>
          </a:p>
          <a:p>
            <a:r>
              <a:rPr lang="en-US" sz="1600" dirty="0" smtClean="0"/>
              <a:t>Blue: Red / Green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75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Predicting Habitat Suitability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66800" y="1298575"/>
            <a:ext cx="7620000" cy="5373688"/>
          </a:xfrm>
        </p:spPr>
        <p:txBody>
          <a:bodyPr/>
          <a:lstStyle/>
          <a:p>
            <a:r>
              <a:rPr lang="en-US" smtClean="0"/>
              <a:t>Predicting potential species distributions at large spatial and temporal extents</a:t>
            </a:r>
          </a:p>
          <a:p>
            <a:r>
              <a:rPr lang="en-US" smtClean="0"/>
              <a:t>Given:</a:t>
            </a:r>
          </a:p>
          <a:p>
            <a:pPr lvl="1"/>
            <a:r>
              <a:rPr lang="en-US" smtClean="0"/>
              <a:t>Limited data</a:t>
            </a:r>
          </a:p>
          <a:p>
            <a:pPr lvl="2"/>
            <a:r>
              <a:rPr lang="en-US" smtClean="0"/>
              <a:t>Most have unknown uncertainty</a:t>
            </a:r>
          </a:p>
          <a:p>
            <a:pPr lvl="2"/>
            <a:r>
              <a:rPr lang="en-US" smtClean="0"/>
              <a:t>Most biased/not randomly sampled</a:t>
            </a:r>
          </a:p>
          <a:p>
            <a:pPr lvl="2"/>
            <a:r>
              <a:rPr lang="en-US" smtClean="0"/>
              <a:t>&gt;90% just “occurrences” or “observations”</a:t>
            </a:r>
          </a:p>
          <a:p>
            <a:pPr lvl="1"/>
            <a:r>
              <a:rPr lang="en-US" smtClean="0"/>
              <a:t>Lots of species</a:t>
            </a:r>
          </a:p>
          <a:p>
            <a:pPr lvl="1"/>
            <a:r>
              <a:rPr lang="en-US" smtClean="0"/>
              <a:t>Climate change and other scenarios</a:t>
            </a:r>
          </a:p>
          <a:p>
            <a:pPr lvl="1"/>
            <a:endParaRPr lang="en-US" smtClean="0"/>
          </a:p>
          <a:p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03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</a:t>
            </a:r>
            <a:r>
              <a:rPr lang="en-US" smtClean="0"/>
              <a:t>Temperature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5562600"/>
            <a:ext cx="410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Temperature in degrees C * 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20850" y="308625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248400"/>
            <a:ext cx="773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occurrences,</a:t>
            </a:r>
          </a:p>
          <a:p>
            <a:r>
              <a:rPr lang="en-US" sz="1600" dirty="0" smtClean="0"/>
              <a:t>Blue: Red / Green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143000"/>
            <a:ext cx="642257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Spatial Modeling Concerns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143000" y="1298575"/>
            <a:ext cx="8001000" cy="5559425"/>
          </a:xfrm>
        </p:spPr>
        <p:txBody>
          <a:bodyPr/>
          <a:lstStyle/>
          <a:p>
            <a:r>
              <a:rPr lang="en-US" sz="3000" dirty="0" smtClean="0"/>
              <a:t>Over fitting the data</a:t>
            </a:r>
          </a:p>
          <a:p>
            <a:pPr lvl="1"/>
            <a:r>
              <a:rPr lang="en-US" dirty="0" smtClean="0"/>
              <a:t>Are we modeling biological/ecological theory?</a:t>
            </a:r>
          </a:p>
          <a:p>
            <a:r>
              <a:rPr lang="en-US" sz="3000" dirty="0" smtClean="0"/>
              <a:t>What does the model look like?</a:t>
            </a:r>
          </a:p>
          <a:p>
            <a:pPr lvl="1"/>
            <a:r>
              <a:rPr lang="en-US" dirty="0" smtClean="0"/>
              <a:t>In environmental space vs. geographic space</a:t>
            </a:r>
          </a:p>
          <a:p>
            <a:r>
              <a:rPr lang="en-US" sz="3000" dirty="0" smtClean="0"/>
              <a:t>Absence points?</a:t>
            </a:r>
          </a:p>
          <a:p>
            <a:pPr lvl="1"/>
            <a:r>
              <a:rPr lang="en-US" sz="2600" dirty="0" smtClean="0"/>
              <a:t>What do they mean?</a:t>
            </a:r>
          </a:p>
          <a:p>
            <a:r>
              <a:rPr lang="en-US" sz="3000" dirty="0" smtClean="0"/>
              <a:t>Analysis and representation of uncertainty?</a:t>
            </a:r>
          </a:p>
          <a:p>
            <a:r>
              <a:rPr lang="en-US" sz="3000" dirty="0" smtClean="0"/>
              <a:t>Can we really model the potential distribution of a species from a sub-sample?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1" name="Picture 3" descr="X:\ProjectsMaxEnt\TamarixOutput\plots\tamarisk_bio1_annual_mean_temp_CON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2743200"/>
            <a:ext cx="47021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0" y="6156325"/>
            <a:ext cx="868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Maraghni, M., M. Gorai, and M. Neffati. 2010. Seed germination at different temperatures and water stress levels, and seedling emergence from different depths of Ziziphus lotus. South African Journal of Botany 76:453-459.</a:t>
            </a: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4587875" y="258763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/>
              <a:t>Over-fitting The Data?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457200" y="3810000"/>
            <a:ext cx="32004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/>
              <a:t>What should the </a:t>
            </a:r>
          </a:p>
          <a:p>
            <a:pPr algn="ctr" eaLnBrk="1" hangingPunct="1"/>
            <a:r>
              <a:rPr lang="en-US" sz="3200"/>
              <a:t>model look like?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4530725" y="1023938"/>
            <a:ext cx="3194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Maxent model for </a:t>
            </a:r>
            <a:r>
              <a:rPr lang="en-US" i="1"/>
              <a:t>Tamarix</a:t>
            </a:r>
            <a:r>
              <a:rPr lang="en-US"/>
              <a:t> in the US: response to temperature when modeled with temperature and precipitation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Maxent Model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87664"/>
            <a:ext cx="4038600" cy="530225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dirty="0" smtClean="0"/>
              <a:t>bio12_annual_percip_CONUS, -4.946359908378759, 52.0, 3269.0</a:t>
            </a:r>
          </a:p>
          <a:p>
            <a:pPr>
              <a:defRPr/>
            </a:pPr>
            <a:r>
              <a:rPr lang="en-US" dirty="0" smtClean="0"/>
              <a:t>bio1_annual_mean_temp_CONUS, 0.0, -27.0, 255.0</a:t>
            </a:r>
          </a:p>
          <a:p>
            <a:pPr>
              <a:defRPr/>
            </a:pPr>
            <a:r>
              <a:rPr lang="en-US" dirty="0" smtClean="0"/>
              <a:t>bio1_annual_mean_temp_CONUS^2, -0.268525818823649, 0.0, 65025.0</a:t>
            </a:r>
          </a:p>
          <a:p>
            <a:pPr>
              <a:defRPr/>
            </a:pPr>
            <a:r>
              <a:rPr lang="en-US" dirty="0" smtClean="0"/>
              <a:t>bio12_annual_percip_CONUS*bio1_annual_mean_temp_CONUS, 7.996877654196997, -15579.0, 364506.0</a:t>
            </a:r>
          </a:p>
          <a:p>
            <a:pPr>
              <a:defRPr/>
            </a:pPr>
            <a:r>
              <a:rPr lang="en-US" dirty="0" smtClean="0"/>
              <a:t>(681.5&lt;bio12_annual_percip_CONUS), -0.27425992202014554, 0.0, 1.0</a:t>
            </a:r>
          </a:p>
          <a:p>
            <a:pPr>
              <a:defRPr/>
            </a:pPr>
            <a:r>
              <a:rPr lang="en-US" dirty="0" smtClean="0"/>
              <a:t>(760.5&lt;bio12_annual_percip_CONUS), -0.0936978541445044, 0.0, 1.0</a:t>
            </a:r>
          </a:p>
          <a:p>
            <a:pPr>
              <a:defRPr/>
            </a:pPr>
            <a:r>
              <a:rPr lang="en-US" dirty="0" smtClean="0"/>
              <a:t>(764.5&lt;bio12_annual_percip_CONUS), -0.34195651409710226, 0.0, 1.0</a:t>
            </a:r>
          </a:p>
          <a:p>
            <a:pPr>
              <a:defRPr/>
            </a:pPr>
            <a:r>
              <a:rPr lang="en-US" dirty="0" smtClean="0"/>
              <a:t>(663.5&lt;bio12_annual_percip_CONUS), -0.002670474531339423, 0.0, 1.0</a:t>
            </a:r>
          </a:p>
          <a:p>
            <a:pPr>
              <a:defRPr/>
            </a:pPr>
            <a:r>
              <a:rPr lang="en-US" dirty="0" smtClean="0"/>
              <a:t>(654.5&lt;bio12_annual_percip_CONUS), -0.06854638847398926, 0.0, 1.0</a:t>
            </a:r>
          </a:p>
          <a:p>
            <a:pPr>
              <a:defRPr/>
            </a:pPr>
            <a:r>
              <a:rPr lang="en-US" dirty="0" smtClean="0"/>
              <a:t>(789.5&lt;bio12_annual_percip_CONUS), -0.1911885535421742, 0.0, 1.0</a:t>
            </a:r>
          </a:p>
          <a:p>
            <a:pPr>
              <a:defRPr/>
            </a:pPr>
            <a:r>
              <a:rPr lang="en-US" dirty="0" smtClean="0"/>
              <a:t>(415.5&lt;bio12_annual_percip_CONUS), -0.03324755386105751, 0.0, 1.0</a:t>
            </a:r>
          </a:p>
          <a:p>
            <a:pPr>
              <a:defRPr/>
            </a:pPr>
            <a:r>
              <a:rPr lang="en-US" dirty="0" smtClean="0"/>
              <a:t>(811.5&lt;bio12_annual_percip_CONUS), -0.5796722427924351, 0.0, 1.0</a:t>
            </a:r>
          </a:p>
          <a:p>
            <a:pPr>
              <a:defRPr/>
            </a:pPr>
            <a:r>
              <a:rPr lang="en-US" dirty="0" smtClean="0"/>
              <a:t>(69.5&lt;bio1_annual_mean_temp_CONUS), 0.35186971641045406, 0.0, 1.0</a:t>
            </a:r>
          </a:p>
          <a:p>
            <a:pPr>
              <a:defRPr/>
            </a:pPr>
            <a:r>
              <a:rPr lang="en-US" dirty="0" smtClean="0"/>
              <a:t>(433.5&lt;bio12_annual_percip_CONUS), -0.4931182020218725, 0.0, 1.0</a:t>
            </a:r>
          </a:p>
          <a:p>
            <a:pPr>
              <a:defRPr/>
            </a:pPr>
            <a:r>
              <a:rPr lang="en-US" dirty="0" smtClean="0"/>
              <a:t>(933.5&lt;bio12_annual_percip_CONUS), -0.6964667980858589, 0.0, 1.0</a:t>
            </a:r>
          </a:p>
          <a:p>
            <a:pPr>
              <a:defRPr/>
            </a:pPr>
            <a:r>
              <a:rPr lang="en-US" dirty="0" smtClean="0"/>
              <a:t>(87.5&lt;bio1_annual_mean_temp_CONUS), 0.026976617714580643, 0.0, 1.0</a:t>
            </a:r>
          </a:p>
          <a:p>
            <a:pPr>
              <a:defRPr/>
            </a:pPr>
            <a:r>
              <a:rPr lang="en-US" dirty="0" smtClean="0"/>
              <a:t>(41.5&lt;bio1_annual_mean_temp_CONUS), 0.16829480000216024, 0.0, 1.0</a:t>
            </a:r>
          </a:p>
          <a:p>
            <a:pPr>
              <a:defRPr/>
            </a:pPr>
            <a:r>
              <a:rPr lang="en-US" dirty="0" smtClean="0"/>
              <a:t>(177.5&lt;bio1_annual_mean_temp_CONUS), -0.10871555671575972, 0.0, 1.0</a:t>
            </a:r>
          </a:p>
          <a:p>
            <a:pPr>
              <a:defRPr/>
            </a:pPr>
            <a:r>
              <a:rPr lang="en-US" dirty="0" smtClean="0"/>
              <a:t>(91.5&lt;bio1_annual_mean_temp_CONUS), 0.146912383178006, 0.0, 1.0</a:t>
            </a:r>
          </a:p>
          <a:p>
            <a:pPr>
              <a:defRPr/>
            </a:pPr>
            <a:r>
              <a:rPr lang="en-US" dirty="0" smtClean="0"/>
              <a:t>(1034.5&lt;bio12_annual_percip_CONUS), -2.6396398836001156, 0.0, 1.0</a:t>
            </a:r>
          </a:p>
          <a:p>
            <a:pPr>
              <a:defRPr/>
            </a:pPr>
            <a:r>
              <a:rPr lang="en-US" dirty="0" smtClean="0"/>
              <a:t>(319.5&lt;bio12_annual_percip_CONUS), -0.061284542503119606, 0.0, 1.0</a:t>
            </a:r>
          </a:p>
          <a:p>
            <a:pPr>
              <a:defRPr/>
            </a:pPr>
            <a:r>
              <a:rPr lang="en-US" dirty="0" smtClean="0"/>
              <a:t>(175.5&lt;bio1_annual_mean_temp_CONUS), -0.2618197321200044, 0.0, 1.0</a:t>
            </a:r>
          </a:p>
          <a:p>
            <a:pPr>
              <a:defRPr/>
            </a:pPr>
            <a:r>
              <a:rPr lang="en-US" dirty="0" smtClean="0"/>
              <a:t>(233.5&lt;bio1_annual_mean_temp_CONUS), -0.9238257709966757, 0.0, 1.0</a:t>
            </a:r>
          </a:p>
          <a:p>
            <a:pPr>
              <a:defRPr/>
            </a:pPr>
            <a:r>
              <a:rPr lang="en-US" dirty="0" smtClean="0"/>
              <a:t>(37.5&lt;bio1_annual_mean_temp_CONUS), 0.3765193693625046, 0.0, 1.0</a:t>
            </a:r>
          </a:p>
          <a:p>
            <a:pPr>
              <a:defRPr/>
            </a:pPr>
            <a:r>
              <a:rPr lang="en-US" dirty="0" smtClean="0"/>
              <a:t>(103.5&lt;bio1_annual_mean_temp_CONUS), 0.09930300882047771, 0.0, 1.0</a:t>
            </a:r>
          </a:p>
          <a:p>
            <a:pPr>
              <a:defRPr/>
            </a:pPr>
            <a:r>
              <a:rPr lang="en-US" dirty="0" smtClean="0"/>
              <a:t>(301.5&lt;bio12_annual_percip_CONUS), -0.1180307164256701, 0.0, 1.0</a:t>
            </a:r>
          </a:p>
          <a:p>
            <a:pPr>
              <a:defRPr/>
            </a:pPr>
            <a:r>
              <a:rPr lang="en-US" dirty="0" smtClean="0"/>
              <a:t>(173.5&lt;bio1_annual_mean_temp_CONUS), -0.10021086459501297, 0.0, 1.0</a:t>
            </a:r>
          </a:p>
          <a:p>
            <a:pPr>
              <a:defRPr/>
            </a:pPr>
            <a:r>
              <a:rPr lang="en-US" dirty="0" smtClean="0"/>
              <a:t>(866.5&lt;bio12_annual_percip_CONUS), -0.26959719615289196, 0.0, 1.0</a:t>
            </a:r>
          </a:p>
          <a:p>
            <a:pPr>
              <a:defRPr/>
            </a:pPr>
            <a:r>
              <a:rPr lang="en-US" dirty="0" smtClean="0"/>
              <a:t>(180.5&lt;bio1_annual_mean_temp_CONUS), -0.04867293241613234, 0.0, 1.0</a:t>
            </a:r>
          </a:p>
          <a:p>
            <a:pPr>
              <a:defRPr/>
            </a:pPr>
            <a:r>
              <a:rPr lang="en-US" dirty="0" smtClean="0"/>
              <a:t>(393.5&lt;bio12_annual_percip_CONUS), -0.11059348100482837, 0.0, 1.0</a:t>
            </a:r>
          </a:p>
          <a:p>
            <a:pPr>
              <a:defRPr/>
            </a:pPr>
            <a:r>
              <a:rPr lang="en-US" dirty="0" smtClean="0"/>
              <a:t>(159.5&lt;bio1_annual_mean_temp_CONUS), -0.017616972634255934, 0.0, 1.0</a:t>
            </a:r>
          </a:p>
          <a:p>
            <a:pPr>
              <a:defRPr/>
            </a:pPr>
            <a:r>
              <a:rPr lang="en-US" dirty="0" smtClean="0"/>
              <a:t>(36.5&lt;bio1_annual_mean_temp_CONUS), 0.060674971087442194, 0.0, 1.0</a:t>
            </a:r>
          </a:p>
          <a:p>
            <a:pPr>
              <a:defRPr/>
            </a:pPr>
            <a:r>
              <a:rPr lang="en-US" dirty="0" smtClean="0"/>
              <a:t>(188.5&lt;bio1_annual_mean_temp_CONUS), -0.03354825843486451, 0.0, 1.0</a:t>
            </a:r>
          </a:p>
          <a:p>
            <a:pPr>
              <a:defRPr/>
            </a:pPr>
            <a:r>
              <a:rPr lang="en-US" dirty="0" smtClean="0"/>
              <a:t>(105.5&lt;bio1_annual_mean_temp_CONUS), 0.06125114176950926, 0.0, 1.0</a:t>
            </a:r>
          </a:p>
          <a:p>
            <a:pPr>
              <a:defRPr/>
            </a:pPr>
            <a:r>
              <a:rPr lang="en-US" dirty="0" smtClean="0"/>
              <a:t>(153.5&lt;bio1_annual_mean_temp_CONUS), -0.12297221415244217, 0.0, 1.0</a:t>
            </a:r>
          </a:p>
          <a:p>
            <a:pPr>
              <a:defRPr/>
            </a:pPr>
            <a:r>
              <a:rPr lang="en-US" dirty="0" smtClean="0"/>
              <a:t>(1001.5&lt;bio12_annual_percip_CONUS), -0.45251593589861716, 0.0, 1.0</a:t>
            </a:r>
          </a:p>
          <a:p>
            <a:pPr>
              <a:defRPr/>
            </a:pPr>
            <a:r>
              <a:rPr lang="en-US" dirty="0" smtClean="0"/>
              <a:t>(74.5&lt;bio1_annual_mean_temp_CONUS), 0.026393316564235686, 0.0, 1.0</a:t>
            </a:r>
          </a:p>
          <a:p>
            <a:pPr>
              <a:defRPr/>
            </a:pPr>
            <a:r>
              <a:rPr lang="en-US" dirty="0" smtClean="0"/>
              <a:t>(109.5&lt;bio1_annual_mean_temp_CONUS), 0.14526936669793344, 0.0, 1.0</a:t>
            </a:r>
          </a:p>
          <a:p>
            <a:pPr>
              <a:defRPr/>
            </a:pPr>
            <a:r>
              <a:rPr lang="en-US" dirty="0" smtClean="0"/>
              <a:t>(105.0&lt;bio12_annual_percip_CONUS), -0.42488171108453276, 0.0, 1.0</a:t>
            </a:r>
          </a:p>
          <a:p>
            <a:pPr>
              <a:defRPr/>
            </a:pPr>
            <a:r>
              <a:rPr lang="en-US" dirty="0" smtClean="0"/>
              <a:t>(25.5&lt;bio1_annual_mean_temp_CONUS), 0.003117221628224885, 0.0, 1.0</a:t>
            </a:r>
          </a:p>
          <a:p>
            <a:pPr>
              <a:defRPr/>
            </a:pPr>
            <a:r>
              <a:rPr lang="en-US" dirty="0" smtClean="0"/>
              <a:t>(60.5&lt;bio12_annual_percip_CONUS), 0.5069564460069241, 0.0, 1.0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81600" y="1143000"/>
            <a:ext cx="3886200" cy="49530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dirty="0" smtClean="0"/>
              <a:t>(231.5&lt;bio12_annual_percip_CONUS), -0.08870602107253492, 0.0, 1.0</a:t>
            </a:r>
          </a:p>
          <a:p>
            <a:pPr>
              <a:defRPr/>
            </a:pPr>
            <a:r>
              <a:rPr lang="en-US" dirty="0" smtClean="0"/>
              <a:t>(58.5&lt;bio1_annual_mean_temp_CONUS), -0.23241170568516853, 0.0, 1.0</a:t>
            </a:r>
          </a:p>
          <a:p>
            <a:pPr>
              <a:defRPr/>
            </a:pPr>
            <a:r>
              <a:rPr lang="en-US" dirty="0" smtClean="0"/>
              <a:t>(49.5&lt;bio1_annual_mean_temp_CONUS), 0.026096163653731276, 0.0, 1.0</a:t>
            </a:r>
          </a:p>
          <a:p>
            <a:pPr>
              <a:defRPr/>
            </a:pPr>
            <a:r>
              <a:rPr lang="en-US" dirty="0" smtClean="0"/>
              <a:t>(845.5&lt;bio12_annual_percip_CONUS), -0.24789751889995176, 0.0, 1.0</a:t>
            </a:r>
          </a:p>
          <a:p>
            <a:pPr>
              <a:defRPr/>
            </a:pPr>
            <a:r>
              <a:rPr lang="en-US" dirty="0" smtClean="0"/>
              <a:t>'bio1_annual_mean_temp_CONUS, -6.9884695411343865, 232.5, 255.0</a:t>
            </a:r>
          </a:p>
          <a:p>
            <a:pPr>
              <a:defRPr/>
            </a:pPr>
            <a:r>
              <a:rPr lang="en-US" dirty="0" smtClean="0"/>
              <a:t>(320.5&lt;bio12_annual_percip_CONUS), -0.10845844949785532, 0.0, 1.0</a:t>
            </a:r>
          </a:p>
          <a:p>
            <a:pPr>
              <a:defRPr/>
            </a:pPr>
            <a:r>
              <a:rPr lang="en-US" dirty="0" smtClean="0"/>
              <a:t>(121.5&lt;bio1_annual_mean_temp_CONUS), -0.12078290084760739, 0.0, 1.0</a:t>
            </a:r>
          </a:p>
          <a:p>
            <a:pPr>
              <a:defRPr/>
            </a:pPr>
            <a:r>
              <a:rPr lang="en-US" dirty="0" smtClean="0"/>
              <a:t>(643.5&lt;bio12_annual_percip_CONUS), -0.18583722923085083, 0.0, 1.0</a:t>
            </a:r>
          </a:p>
          <a:p>
            <a:pPr>
              <a:defRPr/>
            </a:pPr>
            <a:r>
              <a:rPr lang="en-US" dirty="0" smtClean="0"/>
              <a:t>(232.5&lt;bio1_annual_mean_temp_CONUS), -0.49532279859757916, 0.0, 1.0</a:t>
            </a:r>
          </a:p>
          <a:p>
            <a:pPr>
              <a:defRPr/>
            </a:pPr>
            <a:r>
              <a:rPr lang="en-US" dirty="0" smtClean="0"/>
              <a:t>(77.5&lt;bio12_annual_percip_CONUS), 0.09971599046855084, 0.0, 1.0</a:t>
            </a:r>
          </a:p>
          <a:p>
            <a:pPr>
              <a:defRPr/>
            </a:pPr>
            <a:r>
              <a:rPr lang="en-US" dirty="0" smtClean="0"/>
              <a:t>(130.5&lt;bio1_annual_mean_temp_CONUS), -0.01184619743061956, 0.0, 1.0</a:t>
            </a:r>
          </a:p>
          <a:p>
            <a:pPr>
              <a:defRPr/>
            </a:pPr>
            <a:r>
              <a:rPr lang="en-US" dirty="0" smtClean="0"/>
              <a:t>(981.5&lt;bio12_annual_percip_CONUS), -0.29393286794072015, 0.0, 1.0</a:t>
            </a:r>
          </a:p>
          <a:p>
            <a:pPr>
              <a:defRPr/>
            </a:pPr>
            <a:r>
              <a:rPr lang="en-US" dirty="0" smtClean="0"/>
              <a:t>`bio12_annual_percip_CONUS, 0.023135559662549977, 52.0, 147.5</a:t>
            </a:r>
          </a:p>
          <a:p>
            <a:pPr>
              <a:defRPr/>
            </a:pPr>
            <a:r>
              <a:rPr lang="en-US" dirty="0" smtClean="0"/>
              <a:t>'bio1_annual_mean_temp_CONUS, 1.0069995641400011, 216.5, 255.0</a:t>
            </a:r>
          </a:p>
          <a:p>
            <a:pPr>
              <a:defRPr/>
            </a:pPr>
            <a:r>
              <a:rPr lang="en-US" dirty="0" smtClean="0"/>
              <a:t>`bio1_annual_mean_temp_CONUS, 0.9362466512437257, -27.0, 16.5</a:t>
            </a:r>
          </a:p>
          <a:p>
            <a:pPr>
              <a:defRPr/>
            </a:pPr>
            <a:r>
              <a:rPr lang="en-US" dirty="0" smtClean="0"/>
              <a:t>(397.5&lt;bio12_annual_percip_CONUS), -0.02296169875555788, 0.0, 1.0</a:t>
            </a:r>
          </a:p>
          <a:p>
            <a:pPr>
              <a:defRPr/>
            </a:pPr>
            <a:r>
              <a:rPr lang="en-US" dirty="0" smtClean="0"/>
              <a:t>`bio12_annual_percip_CONUS, 0.14294702222037983, 52.0, 251.5</a:t>
            </a:r>
          </a:p>
          <a:p>
            <a:pPr>
              <a:defRPr/>
            </a:pPr>
            <a:r>
              <a:rPr lang="en-US" dirty="0" smtClean="0"/>
              <a:t>(174.5&lt;bio1_annual_mean_temp_CONUS), -0.01232159395283821, 0.0, 1.0</a:t>
            </a:r>
          </a:p>
          <a:p>
            <a:pPr>
              <a:defRPr/>
            </a:pPr>
            <a:r>
              <a:rPr lang="en-US" dirty="0" smtClean="0"/>
              <a:t>'bio1_annual_mean_temp_CONUS, -1.011329703865716, 150.5, 255.0</a:t>
            </a:r>
          </a:p>
          <a:p>
            <a:pPr>
              <a:defRPr/>
            </a:pPr>
            <a:r>
              <a:rPr lang="en-US" dirty="0" smtClean="0"/>
              <a:t>`bio12_annual_percip_CONUS, 0.12595056977305263, 52.0, 326.5</a:t>
            </a:r>
          </a:p>
          <a:p>
            <a:pPr>
              <a:defRPr/>
            </a:pPr>
            <a:r>
              <a:rPr lang="en-US" dirty="0" smtClean="0"/>
              <a:t>'bio1_annual_mean_temp_CONUS, -0.6476124017711095, 119.5, 255.0</a:t>
            </a:r>
          </a:p>
          <a:p>
            <a:pPr>
              <a:defRPr/>
            </a:pPr>
            <a:r>
              <a:rPr lang="en-US" dirty="0" smtClean="0"/>
              <a:t>'bio1_annual_mean_temp_CONUS, 1.737841121141096, 219.5, 255.0</a:t>
            </a:r>
          </a:p>
          <a:p>
            <a:pPr>
              <a:defRPr/>
            </a:pPr>
            <a:r>
              <a:rPr lang="en-US" dirty="0" smtClean="0"/>
              <a:t>(90.5&lt;bio1_annual_mean_temp_CONUS), 0.012061755141948361, 0.0, 1.0</a:t>
            </a:r>
          </a:p>
          <a:p>
            <a:pPr>
              <a:defRPr/>
            </a:pPr>
            <a:r>
              <a:rPr lang="en-US" dirty="0" smtClean="0"/>
              <a:t>`bio12_annual_percip_CONUS, 0.1002190195916142, 52.0, 329.5</a:t>
            </a:r>
          </a:p>
          <a:p>
            <a:pPr>
              <a:defRPr/>
            </a:pPr>
            <a:r>
              <a:rPr lang="en-US" dirty="0" smtClean="0"/>
              <a:t>`bio12_annual_percip_CONUS, 0.3321425790853447, 52.0, 146.5</a:t>
            </a:r>
          </a:p>
          <a:p>
            <a:pPr>
              <a:defRPr/>
            </a:pPr>
            <a:r>
              <a:rPr lang="en-US" dirty="0" smtClean="0"/>
              <a:t>`bio12_annual_percip_CONUS, -0.3041756531549861, 52.0, 59.0</a:t>
            </a:r>
          </a:p>
          <a:p>
            <a:pPr>
              <a:defRPr/>
            </a:pPr>
            <a:r>
              <a:rPr lang="en-US" dirty="0" smtClean="0"/>
              <a:t>(385.5&lt;bio12_annual_percip_CONUS), -0.0014858371668052357, 0.0, 1.0</a:t>
            </a:r>
          </a:p>
          <a:p>
            <a:pPr>
              <a:defRPr/>
            </a:pPr>
            <a:r>
              <a:rPr lang="en-US" dirty="0" smtClean="0"/>
              <a:t>(645.5&lt;bio12_annual_percip_CONUS), -0.02553082983087001, 0.0, 1.0</a:t>
            </a:r>
          </a:p>
          <a:p>
            <a:pPr>
              <a:defRPr/>
            </a:pPr>
            <a:r>
              <a:rPr lang="en-US" dirty="0" smtClean="0"/>
              <a:t>'bio12_annual_percip_CONUS, -4.091264412509243, 532.5, 3269.0</a:t>
            </a:r>
          </a:p>
          <a:p>
            <a:pPr>
              <a:defRPr/>
            </a:pPr>
            <a:r>
              <a:rPr lang="en-US" dirty="0" smtClean="0"/>
              <a:t>`bio1_annual_mean_temp_CONUS, -0.35523981011398936, -27.0, 111.5</a:t>
            </a:r>
          </a:p>
          <a:p>
            <a:pPr>
              <a:defRPr/>
            </a:pPr>
            <a:r>
              <a:rPr lang="en-US" dirty="0" smtClean="0"/>
              <a:t>`bio1_annual_mean_temp_CONUS, -0.21070138315106224, -27.0, 112.5</a:t>
            </a:r>
          </a:p>
          <a:p>
            <a:pPr>
              <a:defRPr/>
            </a:pPr>
            <a:r>
              <a:rPr lang="en-US" dirty="0" smtClean="0"/>
              <a:t>`bio1_annual_mean_temp_CONUS, 0.22680342516229093, -27.0, 18.5</a:t>
            </a:r>
          </a:p>
          <a:p>
            <a:pPr>
              <a:defRPr/>
            </a:pPr>
            <a:r>
              <a:rPr lang="en-US" dirty="0" smtClean="0"/>
              <a:t>(13.5&lt;bio1_annual_mean_temp_CONUS), -0.04258692136695379, 0.0, 1.0</a:t>
            </a:r>
          </a:p>
          <a:p>
            <a:pPr>
              <a:defRPr/>
            </a:pPr>
            <a:r>
              <a:rPr lang="en-US" dirty="0" smtClean="0"/>
              <a:t>`bio1_annual_mean_temp_CONUS, 0.12827234634968193, -27.0, 19.5</a:t>
            </a:r>
          </a:p>
          <a:p>
            <a:pPr>
              <a:defRPr/>
            </a:pPr>
            <a:r>
              <a:rPr lang="en-US" dirty="0" err="1" smtClean="0"/>
              <a:t>linearPredictorNormalizer</a:t>
            </a:r>
            <a:r>
              <a:rPr lang="en-US" dirty="0" smtClean="0"/>
              <a:t>, 2.2050375426546283</a:t>
            </a:r>
          </a:p>
          <a:p>
            <a:pPr>
              <a:defRPr/>
            </a:pPr>
            <a:r>
              <a:rPr lang="en-US" dirty="0" err="1" smtClean="0"/>
              <a:t>densityNormalizer</a:t>
            </a:r>
            <a:r>
              <a:rPr lang="en-US" dirty="0" smtClean="0"/>
              <a:t>, 1311.2581836276431</a:t>
            </a:r>
          </a:p>
          <a:p>
            <a:pPr>
              <a:defRPr/>
            </a:pPr>
            <a:r>
              <a:rPr lang="en-US" dirty="0" err="1" smtClean="0"/>
              <a:t>numBackgroundPoints</a:t>
            </a:r>
            <a:r>
              <a:rPr lang="en-US" dirty="0" smtClean="0"/>
              <a:t>, 10000</a:t>
            </a:r>
          </a:p>
          <a:p>
            <a:pPr>
              <a:defRPr/>
            </a:pPr>
            <a:r>
              <a:rPr lang="en-US" dirty="0" smtClean="0"/>
              <a:t>entropy, 8.358957722359722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4862513" y="5762625"/>
            <a:ext cx="1652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162 Parameters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270794" y="6400800"/>
            <a:ext cx="7183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Maxent model from Tamarix model of western US using precipitation and temperature.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Document Caveats</a:t>
            </a:r>
          </a:p>
        </p:txBody>
      </p:sp>
      <p:sp>
        <p:nvSpPr>
          <p:cNvPr id="56323" name="Content Placeholder 3"/>
          <p:cNvSpPr>
            <a:spLocks noGrp="1"/>
          </p:cNvSpPr>
          <p:nvPr>
            <p:ph idx="1"/>
          </p:nvPr>
        </p:nvSpPr>
        <p:spPr>
          <a:xfrm>
            <a:off x="1066800" y="1219200"/>
            <a:ext cx="7924800" cy="5638800"/>
          </a:xfrm>
        </p:spPr>
        <p:txBody>
          <a:bodyPr/>
          <a:lstStyle/>
          <a:p>
            <a:r>
              <a:rPr lang="en-US" smtClean="0"/>
              <a:t>Assumptions</a:t>
            </a:r>
          </a:p>
          <a:p>
            <a:pPr lvl="1"/>
            <a:r>
              <a:rPr lang="en-US" smtClean="0"/>
              <a:t>No errors in the data collection, handling, processing</a:t>
            </a:r>
          </a:p>
          <a:p>
            <a:pPr lvl="1"/>
            <a:r>
              <a:rPr lang="en-US" smtClean="0"/>
              <a:t>No software defects</a:t>
            </a:r>
          </a:p>
          <a:p>
            <a:pPr lvl="1"/>
            <a:r>
              <a:rPr lang="en-US" smtClean="0"/>
              <a:t>Occurrences represent viable populations in the wild</a:t>
            </a:r>
          </a:p>
          <a:p>
            <a:pPr lvl="1"/>
            <a:r>
              <a:rPr lang="en-US" smtClean="0"/>
              <a:t>Density of occurrences correlates with potential habitat</a:t>
            </a:r>
          </a:p>
          <a:p>
            <a:r>
              <a:rPr lang="en-US" smtClean="0"/>
              <a:t>Uncertainties</a:t>
            </a:r>
          </a:p>
          <a:p>
            <a:pPr lvl="1"/>
            <a:r>
              <a:rPr lang="en-US" smtClean="0"/>
              <a:t>Field data, environmental layers</a:t>
            </a:r>
          </a:p>
          <a:p>
            <a:pPr lvl="1"/>
            <a:r>
              <a:rPr lang="en-US" smtClean="0"/>
              <a:t>256x256 grid used for 2d histograms</a:t>
            </a:r>
          </a:p>
        </p:txBody>
      </p:sp>
    </p:spTree>
    <p:extLst>
      <p:ext uri="{BB962C8B-B14F-4D97-AF65-F5344CB8AC3E}">
        <p14:creationId xmlns:p14="http://schemas.microsoft.com/office/powerpoint/2010/main" val="588699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Caveats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143000" y="1223963"/>
            <a:ext cx="8001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 are modeling “observations”</a:t>
            </a:r>
          </a:p>
          <a:p>
            <a:pPr marL="971550" lvl="1" indent="-514350">
              <a:buSzPct val="100000"/>
              <a:buFontTx/>
              <a:buAutoNum type="alphaUcPeriod"/>
              <a:defRPr/>
            </a:pPr>
            <a:r>
              <a:rPr lang="en-US" dirty="0" smtClean="0"/>
              <a:t>Modeling occurrences with some uncertainty</a:t>
            </a:r>
          </a:p>
          <a:p>
            <a:pPr marL="971550" lvl="1" indent="-514350">
              <a:buSzPct val="100000"/>
              <a:buFontTx/>
              <a:buAutoNum type="alphaUcPeriod"/>
              <a:defRPr/>
            </a:pPr>
            <a:r>
              <a:rPr lang="en-US" dirty="0" smtClean="0"/>
              <a:t>Modeling the realized niche if the data is a complete sample for the environmental space the species currently occupies</a:t>
            </a:r>
          </a:p>
          <a:p>
            <a:pPr marL="971550" lvl="1" indent="-514350">
              <a:buSzPct val="100000"/>
              <a:buFontTx/>
              <a:buAutoNum type="alphaUcPeriod"/>
              <a:defRPr/>
            </a:pPr>
            <a:r>
              <a:rPr lang="en-US" dirty="0" smtClean="0"/>
              <a:t>Modeling the fundamental niche if B is true and the species is covering it’s full possible range of habitats</a:t>
            </a:r>
          </a:p>
          <a:p>
            <a:pPr marL="571500" indent="-514350"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Habitat Suitability Modeling</a:t>
            </a:r>
          </a:p>
          <a:p>
            <a:pPr marL="971550" lvl="1" indent="-514350"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Predicting the potential species distribution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Migration Animations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Jim’s web site</a:t>
            </a:r>
          </a:p>
          <a:p>
            <a:pPr lvl="1"/>
            <a:r>
              <a:rPr lang="en-US" dirty="0" smtClean="0">
                <a:hlinkClick r:id="rId2"/>
              </a:rPr>
              <a:t>http://tinyurl.com/6krghts</a:t>
            </a:r>
            <a:endParaRPr lang="en-US" dirty="0" smtClean="0"/>
          </a:p>
          <a:p>
            <a:r>
              <a:rPr lang="en-US" dirty="0" smtClean="0"/>
              <a:t>Gray whale model</a:t>
            </a:r>
          </a:p>
          <a:p>
            <a:pPr lvl="1"/>
            <a:r>
              <a:rPr lang="en-US" dirty="0" smtClean="0">
                <a:hlinkClick r:id="rId3"/>
              </a:rPr>
              <a:t>http://tinyurl.com/4xtmzho</a:t>
            </a:r>
            <a:endParaRPr lang="en-US" dirty="0" smtClean="0"/>
          </a:p>
          <a:p>
            <a:r>
              <a:rPr lang="en-US" dirty="0" smtClean="0"/>
              <a:t>Barn swallows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573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Oregon Marine Planning Data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Scientific and Technical Advisory Committee (STAC) Review</a:t>
            </a:r>
          </a:p>
          <a:p>
            <a:r>
              <a:rPr lang="en-US" dirty="0" smtClean="0"/>
              <a:t>Materials:</a:t>
            </a:r>
          </a:p>
          <a:p>
            <a:pPr lvl="1"/>
            <a:r>
              <a:rPr lang="en-US" u="sng" dirty="0" smtClean="0">
                <a:hlinkClick r:id="rId2"/>
              </a:rPr>
              <a:t>http://oregonocean.info/index.php?option=com_content&amp;view=article&amp;id=480:stac-review-of-oregon-marine-planning-data&amp;catid=15:stay-up-to-date-on-ocean-alternative-energy&amp;Itemid=12</a:t>
            </a:r>
            <a:endParaRPr lang="en-US" dirty="0" smtClean="0"/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1143000" y="538003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77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07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772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69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Density, Abundance: </a:t>
            </a:r>
          </a:p>
          <a:p>
            <a:pPr lvl="1"/>
            <a:r>
              <a:rPr lang="en-US" dirty="0" smtClean="0"/>
              <a:t>Continuous response</a:t>
            </a:r>
          </a:p>
          <a:p>
            <a:pPr lvl="1"/>
            <a:r>
              <a:rPr lang="en-US" dirty="0" smtClean="0"/>
              <a:t>Linear Reg., GLM, GAMs, BRTs</a:t>
            </a:r>
          </a:p>
          <a:p>
            <a:r>
              <a:rPr lang="en-US" dirty="0" smtClean="0"/>
              <a:t>Presence/Absence: </a:t>
            </a:r>
          </a:p>
          <a:p>
            <a:pPr lvl="1"/>
            <a:r>
              <a:rPr lang="en-US" dirty="0" smtClean="0"/>
              <a:t>logit/logistic</a:t>
            </a:r>
          </a:p>
          <a:p>
            <a:pPr lvl="1"/>
            <a:r>
              <a:rPr lang="en-US" dirty="0" smtClean="0"/>
              <a:t>What does absence mean?</a:t>
            </a:r>
          </a:p>
          <a:p>
            <a:r>
              <a:rPr lang="en-US" dirty="0" smtClean="0"/>
              <a:t>Presence-Only (occurrences)</a:t>
            </a:r>
          </a:p>
          <a:p>
            <a:pPr lvl="1"/>
            <a:r>
              <a:rPr lang="en-US" dirty="0" smtClean="0"/>
              <a:t>What to regress against?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/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 Sparrow Occurrences</a:t>
            </a:r>
          </a:p>
        </p:txBody>
      </p:sp>
      <p:pic>
        <p:nvPicPr>
          <p:cNvPr id="17413" name="Picture 2" descr="C:\jimg\My Papers\_Published\_Eurasian Tree Sparrow\Submittal 2\figure1_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43013"/>
            <a:ext cx="841216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0" y="6334125"/>
            <a:ext cx="83772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Graham, J., C. Jarnevich, N. Young, G. Newman, T. Stohlgren, How will climate change affect the potential distribution of Eurasian Tree Sparrows (Passer montanus)? Current Zoology, 2011.</a:t>
            </a:r>
          </a:p>
        </p:txBody>
      </p:sp>
      <p:sp>
        <p:nvSpPr>
          <p:cNvPr id="8" name="Oval 7"/>
          <p:cNvSpPr/>
          <p:nvPr/>
        </p:nvSpPr>
        <p:spPr>
          <a:xfrm>
            <a:off x="514350" y="4514850"/>
            <a:ext cx="128588" cy="1428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700088" y="4443413"/>
            <a:ext cx="2384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House Sparrows</a:t>
            </a:r>
          </a:p>
          <a:p>
            <a:pPr eaLnBrk="1" hangingPunct="1"/>
            <a:r>
              <a:rPr lang="en-US" sz="1600"/>
              <a:t>Eurasian Tree Sparrows</a:t>
            </a:r>
          </a:p>
        </p:txBody>
      </p:sp>
      <p:sp>
        <p:nvSpPr>
          <p:cNvPr id="10" name="Oval 9"/>
          <p:cNvSpPr/>
          <p:nvPr/>
        </p:nvSpPr>
        <p:spPr>
          <a:xfrm>
            <a:off x="500063" y="4814888"/>
            <a:ext cx="157162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42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 Sparrow Model - 2050</a:t>
            </a:r>
          </a:p>
        </p:txBody>
      </p:sp>
      <p:pic>
        <p:nvPicPr>
          <p:cNvPr id="19460" name="Picture 2" descr="C:\jimg\My Papers\_Published\_Eurasian Tree Sparrow\Submittal 2\figure4_2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139825"/>
            <a:ext cx="4979988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28575" y="6334125"/>
            <a:ext cx="78025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Graham, J., C. Jarnevich, N. Young, G. Newman, T. Stohlgren, How will climate change affect the potential distribution of Eurasian Tree Sparrows (Passer montanus)? Current Zoology, 2011</a:t>
            </a:r>
          </a:p>
        </p:txBody>
      </p:sp>
    </p:spTree>
    <p:extLst>
      <p:ext uri="{BB962C8B-B14F-4D97-AF65-F5344CB8AC3E}">
        <p14:creationId xmlns:p14="http://schemas.microsoft.com/office/powerpoint/2010/main" val="3238932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Larch in NA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3247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990600" y="6488113"/>
            <a:ext cx="786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2006, </a:t>
            </a:r>
            <a:r>
              <a:rPr lang="en-US" dirty="0" err="1"/>
              <a:t>MccCune</a:t>
            </a:r>
            <a:r>
              <a:rPr lang="en-US" dirty="0"/>
              <a:t>, Non-parametric habitat models with automatic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32953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Doug-Fir vs. Precipitation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57212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371600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vs. Annual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Montane Frogs in Rainforest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76200" y="5934075"/>
            <a:ext cx="8829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2013, </a:t>
            </a:r>
            <a:r>
              <a:rPr lang="en-US" sz="1600" dirty="0" err="1"/>
              <a:t>Marcio</a:t>
            </a:r>
            <a:r>
              <a:rPr lang="en-US" sz="1600" dirty="0"/>
              <a:t> et al., Understanding the mechanisms underlying the distribution of </a:t>
            </a:r>
            <a:r>
              <a:rPr lang="en-US" sz="1600" dirty="0" err="1"/>
              <a:t>microendemic</a:t>
            </a:r>
            <a:endParaRPr lang="en-US" sz="1600" dirty="0"/>
          </a:p>
          <a:p>
            <a:pPr eaLnBrk="1" hangingPunct="1"/>
            <a:r>
              <a:rPr lang="en-US" sz="1600" dirty="0"/>
              <a:t>montane frogs (</a:t>
            </a:r>
            <a:r>
              <a:rPr lang="en-US" sz="1600" dirty="0" err="1"/>
              <a:t>Brachycephalus</a:t>
            </a:r>
            <a:r>
              <a:rPr lang="en-US" sz="1600" dirty="0"/>
              <a:t> spp., </a:t>
            </a:r>
            <a:r>
              <a:rPr lang="en-US" sz="1600" dirty="0" err="1"/>
              <a:t>Terrarana</a:t>
            </a:r>
            <a:r>
              <a:rPr lang="en-US" sz="1600" dirty="0"/>
              <a:t>: </a:t>
            </a:r>
            <a:r>
              <a:rPr lang="en-US" sz="1600" dirty="0" err="1"/>
              <a:t>Brachycephalidae</a:t>
            </a:r>
            <a:r>
              <a:rPr lang="en-US" sz="1600" dirty="0"/>
              <a:t>) in the</a:t>
            </a:r>
          </a:p>
          <a:p>
            <a:pPr eaLnBrk="1" hangingPunct="1"/>
            <a:r>
              <a:rPr lang="en-US" sz="1600" dirty="0"/>
              <a:t>Brazilian Atlantic </a:t>
            </a:r>
            <a:r>
              <a:rPr lang="en-US" sz="1600" dirty="0" smtClean="0"/>
              <a:t>Rainforest (a. all records, b. combined with other models)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21229"/>
            <a:ext cx="8039100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Presence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924800" cy="5334000"/>
          </a:xfrm>
        </p:spPr>
        <p:txBody>
          <a:bodyPr/>
          <a:lstStyle/>
          <a:p>
            <a:r>
              <a:rPr lang="en-US" dirty="0" smtClean="0"/>
              <a:t>Need to have something to regress against</a:t>
            </a:r>
          </a:p>
          <a:p>
            <a:r>
              <a:rPr lang="en-US" dirty="0" smtClean="0"/>
              <a:t>Obtain background points or pseudo-absences</a:t>
            </a:r>
          </a:p>
          <a:p>
            <a:pPr lvl="1"/>
            <a:r>
              <a:rPr lang="en-US" dirty="0" smtClean="0"/>
              <a:t>Sample a portion or all of the sample area</a:t>
            </a:r>
          </a:p>
          <a:p>
            <a:pPr lvl="1"/>
            <a:r>
              <a:rPr lang="en-US" dirty="0" smtClean="0"/>
              <a:t>Regress the density of presences vs. the density of the sample area in the environmental space</a:t>
            </a:r>
          </a:p>
          <a:p>
            <a:r>
              <a:rPr lang="en-US" dirty="0" smtClean="0"/>
              <a:t>Regress density of presence against density of predictor values</a:t>
            </a:r>
          </a:p>
          <a:p>
            <a:r>
              <a:rPr lang="en-US" dirty="0" smtClean="0"/>
              <a:t>Jeff Dunk: Point-process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00688" y="3438525"/>
            <a:ext cx="3138487" cy="2374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73775" y="3930650"/>
            <a:ext cx="1992313" cy="1419225"/>
          </a:xfrm>
          <a:prstGeom prst="ellipse">
            <a:avLst/>
          </a:prstGeom>
          <a:gradFill flip="none" rotWithShape="1">
            <a:gsLst>
              <a:gs pos="100000">
                <a:srgbClr val="FF0000"/>
              </a:gs>
              <a:gs pos="0">
                <a:srgbClr val="00B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Niche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5922963" y="5868988"/>
            <a:ext cx="147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Temperature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 rot="-5400000">
            <a:off x="4806156" y="4710907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Salinity</a:t>
            </a:r>
          </a:p>
        </p:txBody>
      </p:sp>
      <p:cxnSp>
        <p:nvCxnSpPr>
          <p:cNvPr id="11" name="Straight Arrow Connector 10"/>
          <p:cNvCxnSpPr>
            <a:stCxn id="24584" idx="3"/>
          </p:cNvCxnSpPr>
          <p:nvPr/>
        </p:nvCxnSpPr>
        <p:spPr>
          <a:xfrm rot="5400000" flipH="1" flipV="1">
            <a:off x="4999038" y="4148137"/>
            <a:ext cx="554038" cy="11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4583" idx="3"/>
          </p:cNvCxnSpPr>
          <p:nvPr/>
        </p:nvCxnSpPr>
        <p:spPr>
          <a:xfrm flipV="1">
            <a:off x="7402513" y="6046788"/>
            <a:ext cx="636587" cy="6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338263" y="368300"/>
            <a:ext cx="3275012" cy="2401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8" name="TextBox 19"/>
          <p:cNvSpPr txBox="1">
            <a:spLocks noChangeArrowheads="1"/>
          </p:cNvSpPr>
          <p:nvPr/>
        </p:nvSpPr>
        <p:spPr bwMode="auto">
          <a:xfrm rot="-5400000">
            <a:off x="-434975" y="3235325"/>
            <a:ext cx="208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Population Growth</a:t>
            </a:r>
          </a:p>
        </p:txBody>
      </p:sp>
      <p:cxnSp>
        <p:nvCxnSpPr>
          <p:cNvPr id="21" name="Straight Arrow Connector 20"/>
          <p:cNvCxnSpPr>
            <a:stCxn id="24588" idx="3"/>
          </p:cNvCxnSpPr>
          <p:nvPr/>
        </p:nvCxnSpPr>
        <p:spPr>
          <a:xfrm rot="16200000" flipV="1">
            <a:off x="309563" y="2081213"/>
            <a:ext cx="588962" cy="47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TextBox 23"/>
          <p:cNvSpPr txBox="1">
            <a:spLocks noChangeArrowheads="1"/>
          </p:cNvSpPr>
          <p:nvPr/>
        </p:nvSpPr>
        <p:spPr bwMode="auto">
          <a:xfrm>
            <a:off x="1009650" y="1350963"/>
            <a:ext cx="35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+</a:t>
            </a:r>
          </a:p>
          <a:p>
            <a:pPr algn="ctr" eaLnBrk="1" hangingPunct="1"/>
            <a:r>
              <a:rPr lang="en-US"/>
              <a:t>0</a:t>
            </a:r>
          </a:p>
          <a:p>
            <a:pPr algn="ctr" eaLnBrk="1" hangingPunct="1"/>
            <a:r>
              <a:rPr lang="en-US"/>
              <a:t>-</a:t>
            </a:r>
          </a:p>
        </p:txBody>
      </p:sp>
      <p:cxnSp>
        <p:nvCxnSpPr>
          <p:cNvPr id="25" name="Straight Arrow Connector 24"/>
          <p:cNvCxnSpPr>
            <a:stCxn id="24590" idx="0"/>
          </p:cNvCxnSpPr>
          <p:nvPr/>
        </p:nvCxnSpPr>
        <p:spPr>
          <a:xfrm rot="5400000" flipH="1" flipV="1">
            <a:off x="976312" y="1139826"/>
            <a:ext cx="4222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590" idx="2"/>
          </p:cNvCxnSpPr>
          <p:nvPr/>
        </p:nvCxnSpPr>
        <p:spPr>
          <a:xfrm rot="5400000">
            <a:off x="973931" y="2488407"/>
            <a:ext cx="42703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4590" idx="3"/>
          </p:cNvCxnSpPr>
          <p:nvPr/>
        </p:nvCxnSpPr>
        <p:spPr>
          <a:xfrm>
            <a:off x="1365250" y="1812925"/>
            <a:ext cx="31924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339850" y="3454400"/>
            <a:ext cx="3275013" cy="2403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95" name="TextBox 38"/>
          <p:cNvSpPr txBox="1">
            <a:spLocks noChangeArrowheads="1"/>
          </p:cNvSpPr>
          <p:nvPr/>
        </p:nvSpPr>
        <p:spPr bwMode="auto">
          <a:xfrm>
            <a:off x="1012825" y="4437063"/>
            <a:ext cx="354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+</a:t>
            </a:r>
          </a:p>
          <a:p>
            <a:pPr algn="ctr" eaLnBrk="1" hangingPunct="1"/>
            <a:r>
              <a:rPr lang="en-US"/>
              <a:t>0</a:t>
            </a:r>
          </a:p>
          <a:p>
            <a:pPr algn="ctr" eaLnBrk="1" hangingPunct="1"/>
            <a:r>
              <a:rPr lang="en-US"/>
              <a:t>-</a:t>
            </a:r>
          </a:p>
        </p:txBody>
      </p:sp>
      <p:cxnSp>
        <p:nvCxnSpPr>
          <p:cNvPr id="40" name="Straight Arrow Connector 39"/>
          <p:cNvCxnSpPr>
            <a:stCxn id="24595" idx="0"/>
          </p:cNvCxnSpPr>
          <p:nvPr/>
        </p:nvCxnSpPr>
        <p:spPr>
          <a:xfrm rot="5400000" flipH="1" flipV="1">
            <a:off x="977900" y="4225926"/>
            <a:ext cx="4222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595" idx="2"/>
          </p:cNvCxnSpPr>
          <p:nvPr/>
        </p:nvCxnSpPr>
        <p:spPr>
          <a:xfrm rot="5400000">
            <a:off x="974725" y="5575301"/>
            <a:ext cx="42862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4595" idx="3"/>
          </p:cNvCxnSpPr>
          <p:nvPr/>
        </p:nvCxnSpPr>
        <p:spPr>
          <a:xfrm>
            <a:off x="1366838" y="4899025"/>
            <a:ext cx="319405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1735138" y="4221163"/>
            <a:ext cx="2484437" cy="1281112"/>
          </a:xfrm>
          <a:custGeom>
            <a:avLst/>
            <a:gdLst>
              <a:gd name="connsiteX0" fmla="*/ 0 w 2483893"/>
              <a:gd name="connsiteY0" fmla="*/ 1212376 h 1280615"/>
              <a:gd name="connsiteX1" fmla="*/ 1228299 w 2483893"/>
              <a:gd name="connsiteY1" fmla="*/ 11373 h 1280615"/>
              <a:gd name="connsiteX2" fmla="*/ 2483893 w 2483893"/>
              <a:gd name="connsiteY2" fmla="*/ 1280615 h 128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3893" h="1280615">
                <a:moveTo>
                  <a:pt x="0" y="1212376"/>
                </a:moveTo>
                <a:cubicBezTo>
                  <a:pt x="407158" y="606188"/>
                  <a:pt x="814317" y="0"/>
                  <a:pt x="1228299" y="11373"/>
                </a:cubicBezTo>
                <a:cubicBezTo>
                  <a:pt x="1642281" y="22746"/>
                  <a:pt x="2063087" y="651680"/>
                  <a:pt x="2483893" y="1280615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609725" y="993775"/>
            <a:ext cx="2716213" cy="1571625"/>
          </a:xfrm>
          <a:custGeom>
            <a:avLst/>
            <a:gdLst>
              <a:gd name="connsiteX0" fmla="*/ 0 w 2715904"/>
              <a:gd name="connsiteY0" fmla="*/ 1489880 h 1571767"/>
              <a:gd name="connsiteX1" fmla="*/ 750627 w 2715904"/>
              <a:gd name="connsiteY1" fmla="*/ 1121391 h 1571767"/>
              <a:gd name="connsiteX2" fmla="*/ 1419367 w 2715904"/>
              <a:gd name="connsiteY2" fmla="*/ 15922 h 1571767"/>
              <a:gd name="connsiteX3" fmla="*/ 1992573 w 2715904"/>
              <a:gd name="connsiteY3" fmla="*/ 1216925 h 1571767"/>
              <a:gd name="connsiteX4" fmla="*/ 2715904 w 2715904"/>
              <a:gd name="connsiteY4" fmla="*/ 1571767 h 157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1571767">
                <a:moveTo>
                  <a:pt x="0" y="1489880"/>
                </a:moveTo>
                <a:cubicBezTo>
                  <a:pt x="257033" y="1428465"/>
                  <a:pt x="514066" y="1367050"/>
                  <a:pt x="750627" y="1121391"/>
                </a:cubicBezTo>
                <a:cubicBezTo>
                  <a:pt x="987188" y="875732"/>
                  <a:pt x="1212376" y="0"/>
                  <a:pt x="1419367" y="15922"/>
                </a:cubicBezTo>
                <a:cubicBezTo>
                  <a:pt x="1626358" y="31844"/>
                  <a:pt x="1776484" y="957618"/>
                  <a:pt x="1992573" y="1216925"/>
                </a:cubicBezTo>
                <a:cubicBezTo>
                  <a:pt x="2208662" y="1476232"/>
                  <a:pt x="2462283" y="1523999"/>
                  <a:pt x="2715904" y="1571767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01" name="TextBox 44"/>
          <p:cNvSpPr txBox="1">
            <a:spLocks noChangeArrowheads="1"/>
          </p:cNvSpPr>
          <p:nvPr/>
        </p:nvSpPr>
        <p:spPr bwMode="auto">
          <a:xfrm>
            <a:off x="2022475" y="589756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Temperature</a:t>
            </a:r>
          </a:p>
        </p:txBody>
      </p:sp>
      <p:cxnSp>
        <p:nvCxnSpPr>
          <p:cNvPr id="46" name="Straight Arrow Connector 45"/>
          <p:cNvCxnSpPr>
            <a:stCxn id="24601" idx="3"/>
          </p:cNvCxnSpPr>
          <p:nvPr/>
        </p:nvCxnSpPr>
        <p:spPr>
          <a:xfrm flipV="1">
            <a:off x="3502025" y="6075363"/>
            <a:ext cx="635000" cy="79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3" name="TextBox 46"/>
          <p:cNvSpPr txBox="1">
            <a:spLocks noChangeArrowheads="1"/>
          </p:cNvSpPr>
          <p:nvPr/>
        </p:nvSpPr>
        <p:spPr bwMode="auto">
          <a:xfrm>
            <a:off x="2187575" y="2789238"/>
            <a:ext cx="92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Salinity</a:t>
            </a:r>
          </a:p>
        </p:txBody>
      </p:sp>
      <p:cxnSp>
        <p:nvCxnSpPr>
          <p:cNvPr id="48" name="Straight Arrow Connector 47"/>
          <p:cNvCxnSpPr>
            <a:stCxn id="24603" idx="3"/>
          </p:cNvCxnSpPr>
          <p:nvPr/>
        </p:nvCxnSpPr>
        <p:spPr>
          <a:xfrm flipV="1">
            <a:off x="3116263" y="2962275"/>
            <a:ext cx="731837" cy="11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5" name="TextBox 51"/>
          <p:cNvSpPr txBox="1">
            <a:spLocks noChangeArrowheads="1"/>
          </p:cNvSpPr>
          <p:nvPr/>
        </p:nvSpPr>
        <p:spPr bwMode="auto">
          <a:xfrm>
            <a:off x="4786313" y="0"/>
            <a:ext cx="4357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3600"/>
              <a:t>  From the Theory of</a:t>
            </a:r>
          </a:p>
          <a:p>
            <a:pPr algn="r" eaLnBrk="1" hangingPunct="1"/>
            <a:r>
              <a:rPr lang="en-US" sz="3600"/>
              <a:t>Biogeography</a:t>
            </a:r>
          </a:p>
        </p:txBody>
      </p:sp>
      <p:sp>
        <p:nvSpPr>
          <p:cNvPr id="24606" name="TextBox 52"/>
          <p:cNvSpPr txBox="1">
            <a:spLocks noChangeArrowheads="1"/>
          </p:cNvSpPr>
          <p:nvPr/>
        </p:nvSpPr>
        <p:spPr bwMode="auto">
          <a:xfrm>
            <a:off x="-42863" y="6550025"/>
            <a:ext cx="918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Brown, J.H., Lomolino, M.V. 1998, Biogeography: Second Edition.  Sinauer Associates, Sinauer Massachusetts</a:t>
            </a:r>
          </a:p>
        </p:txBody>
      </p:sp>
      <p:sp>
        <p:nvSpPr>
          <p:cNvPr id="24607" name="TextBox 1"/>
          <p:cNvSpPr txBox="1">
            <a:spLocks noChangeArrowheads="1"/>
          </p:cNvSpPr>
          <p:nvPr/>
        </p:nvSpPr>
        <p:spPr bwMode="auto">
          <a:xfrm>
            <a:off x="5526088" y="2954338"/>
            <a:ext cx="311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Environmental Space</a:t>
            </a:r>
          </a:p>
        </p:txBody>
      </p:sp>
    </p:spTree>
    <p:extLst>
      <p:ext uri="{BB962C8B-B14F-4D97-AF65-F5344CB8AC3E}">
        <p14:creationId xmlns:p14="http://schemas.microsoft.com/office/powerpoint/2010/main" val="19820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91090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990600" y="6488113"/>
            <a:ext cx="786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2006, MccCune, Non-parametric habitat models with automatic interactions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600" y="45720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4572000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NPMR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HSMs </a:t>
            </a:r>
            <a:r>
              <a:rPr lang="en-US" dirty="0" smtClean="0"/>
              <a:t>Are Powerful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predict </a:t>
            </a:r>
            <a:r>
              <a:rPr lang="en-US" i="1" dirty="0" smtClean="0"/>
              <a:t>potential habitat </a:t>
            </a:r>
            <a:r>
              <a:rPr lang="en-US" dirty="0" smtClean="0"/>
              <a:t>for species under changing environmental conditions</a:t>
            </a:r>
          </a:p>
          <a:p>
            <a:pPr lvl="1"/>
            <a:r>
              <a:rPr lang="en-US" dirty="0" smtClean="0"/>
              <a:t>Climate, pollution, water, human impacts</a:t>
            </a:r>
          </a:p>
          <a:p>
            <a:r>
              <a:rPr lang="en-US" dirty="0" smtClean="0"/>
              <a:t>Because HSMs are based on environmental data, they do not predict a species distribution.  However, they are also called Species Distribution Models (SDMs)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Predicted Distribution of Bigfoot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991285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65767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(a) for the </a:t>
            </a:r>
            <a:r>
              <a:rPr lang="en-US" dirty="0" smtClean="0"/>
              <a:t>present climate </a:t>
            </a:r>
            <a:r>
              <a:rPr lang="en-US" dirty="0"/>
              <a:t>and (b) under a possible </a:t>
            </a:r>
            <a:r>
              <a:rPr lang="en-US" dirty="0" smtClean="0"/>
              <a:t>climate change</a:t>
            </a:r>
            <a:endParaRPr lang="en-US" dirty="0"/>
          </a:p>
          <a:p>
            <a:r>
              <a:rPr lang="en-US" dirty="0"/>
              <a:t>scenario involving a doubling </a:t>
            </a:r>
            <a:r>
              <a:rPr lang="en-US" dirty="0" smtClean="0"/>
              <a:t>of atmospheric </a:t>
            </a:r>
            <a:r>
              <a:rPr lang="en-US" dirty="0"/>
              <a:t>CO2 </a:t>
            </a:r>
            <a:r>
              <a:rPr lang="en-US" dirty="0" smtClean="0"/>
              <a:t>levels</a:t>
            </a:r>
          </a:p>
          <a:p>
            <a:r>
              <a:rPr lang="en-US" dirty="0"/>
              <a:t>- </a:t>
            </a:r>
            <a:r>
              <a:rPr lang="en-US" dirty="0" smtClean="0"/>
              <a:t>Lozier, Predicting </a:t>
            </a:r>
            <a:r>
              <a:rPr lang="en-US" dirty="0"/>
              <a:t>the distribution of </a:t>
            </a:r>
            <a:r>
              <a:rPr lang="en-US" dirty="0" smtClean="0"/>
              <a:t>Sasquatch in </a:t>
            </a:r>
            <a:r>
              <a:rPr lang="en-US" dirty="0"/>
              <a:t>western North America: anything </a:t>
            </a:r>
            <a:r>
              <a:rPr lang="en-US" dirty="0" smtClean="0"/>
              <a:t>goes with </a:t>
            </a:r>
            <a:r>
              <a:rPr lang="en-US" dirty="0"/>
              <a:t>ecological niche modelling</a:t>
            </a:r>
          </a:p>
        </p:txBody>
      </p:sp>
    </p:spTree>
    <p:extLst>
      <p:ext uri="{BB962C8B-B14F-4D97-AF65-F5344CB8AC3E}">
        <p14:creationId xmlns:p14="http://schemas.microsoft.com/office/powerpoint/2010/main" val="75641948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9815</TotalTime>
  <Words>2302</Words>
  <Application>Microsoft Office PowerPoint</Application>
  <PresentationFormat>On-screen Show (4:3)</PresentationFormat>
  <Paragraphs>383</Paragraphs>
  <Slides>44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Times New Roman</vt:lpstr>
      <vt:lpstr>Default Design</vt:lpstr>
      <vt:lpstr>Habitat Suitability Models</vt:lpstr>
      <vt:lpstr>Species Are Adapted to Particular Habitats</vt:lpstr>
      <vt:lpstr>Predicting Habitat Suitability</vt:lpstr>
      <vt:lpstr>Methods</vt:lpstr>
      <vt:lpstr>Presence Only</vt:lpstr>
      <vt:lpstr>PowerPoint Presentation</vt:lpstr>
      <vt:lpstr>PowerPoint Presentation</vt:lpstr>
      <vt:lpstr>HSMs Are Powerful Tools</vt:lpstr>
      <vt:lpstr>Predicted Distribution of Bigfoot</vt:lpstr>
      <vt:lpstr>HSM Issues</vt:lpstr>
      <vt:lpstr>Early Methods</vt:lpstr>
      <vt:lpstr>Latest Methods</vt:lpstr>
      <vt:lpstr>Tree Methods</vt:lpstr>
      <vt:lpstr>Two Overall Approaches</vt:lpstr>
      <vt:lpstr>Doug-Fir vs. Temperature</vt:lpstr>
      <vt:lpstr>Doug-Fir vs. Temperature</vt:lpstr>
      <vt:lpstr>Doug-Fir vs. Precipitation</vt:lpstr>
      <vt:lpstr>Doug-Fir vs. Precipitation</vt:lpstr>
      <vt:lpstr>PowerPoint Presentation</vt:lpstr>
      <vt:lpstr>“Good” Model</vt:lpstr>
      <vt:lpstr>“Poor” Model</vt:lpstr>
      <vt:lpstr>Modeling Process</vt:lpstr>
      <vt:lpstr>ROC Curve</vt:lpstr>
      <vt:lpstr>Area Under the Curve (AUC)</vt:lpstr>
      <vt:lpstr>AUC</vt:lpstr>
      <vt:lpstr>AIC</vt:lpstr>
      <vt:lpstr>Uncertainty in Data</vt:lpstr>
      <vt:lpstr>Correcting for Environmental Variability</vt:lpstr>
      <vt:lpstr>Doug-Fir vs. Precipitation</vt:lpstr>
      <vt:lpstr>Doug-Fir vs. Temperature</vt:lpstr>
      <vt:lpstr>Spatial Modeling Concerns</vt:lpstr>
      <vt:lpstr>PowerPoint Presentation</vt:lpstr>
      <vt:lpstr>Maxent Model Parameters</vt:lpstr>
      <vt:lpstr>Document Caveats</vt:lpstr>
      <vt:lpstr>Some Caveats</vt:lpstr>
      <vt:lpstr>Migration Animations</vt:lpstr>
      <vt:lpstr>Oregon Marine Planning Data</vt:lpstr>
      <vt:lpstr>Additional Slides</vt:lpstr>
      <vt:lpstr>PowerPoint Presentation</vt:lpstr>
      <vt:lpstr>Tree Sparrow Occurrences</vt:lpstr>
      <vt:lpstr>Tree Sparrow Model - 2050</vt:lpstr>
      <vt:lpstr>Western Larch in NA</vt:lpstr>
      <vt:lpstr>Doug-Fir vs. Precipitation</vt:lpstr>
      <vt:lpstr>Montane Frogs in Rainforest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 322: Introduction to Geographic Information Systems</dc:title>
  <dc:creator>jimg</dc:creator>
  <cp:lastModifiedBy>jg2345</cp:lastModifiedBy>
  <cp:revision>136</cp:revision>
  <dcterms:created xsi:type="dcterms:W3CDTF">2008-05-04T17:53:48Z</dcterms:created>
  <dcterms:modified xsi:type="dcterms:W3CDTF">2020-03-11T23:09:11Z</dcterms:modified>
</cp:coreProperties>
</file>